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8" r:id="rId1"/>
  </p:sldMasterIdLst>
  <p:notesMasterIdLst>
    <p:notesMasterId r:id="rId11"/>
  </p:notesMasterIdLst>
  <p:sldIdLst>
    <p:sldId id="257" r:id="rId2"/>
    <p:sldId id="258" r:id="rId3"/>
    <p:sldId id="259" r:id="rId4"/>
    <p:sldId id="260" r:id="rId5"/>
    <p:sldId id="261" r:id="rId6"/>
    <p:sldId id="262" r:id="rId7"/>
    <p:sldId id="263" r:id="rId8"/>
    <p:sldId id="264" r:id="rId9"/>
    <p:sldId id="265" r:id="rId10"/>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77789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3D837-2E08-C290-10EC-5300A16EC6E2}"/>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7A6B6DE8-290F-100A-6A20-ED6F17487193}"/>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27B4F92-60F5-C37B-0C28-72FD3DD91A14}"/>
              </a:ext>
            </a:extLst>
          </p:cNvPr>
          <p:cNvSpPr>
            <a:spLocks noGrp="1"/>
          </p:cNvSpPr>
          <p:nvPr>
            <p:ph type="dt" sz="half" idx="10"/>
          </p:nvPr>
        </p:nvSpPr>
        <p:spPr/>
        <p:txBody>
          <a:bodyPr/>
          <a:lstStyle/>
          <a:p>
            <a:fld id="{4AAD347D-5ACD-4C99-B74B-A9C85AD731AF}" type="datetimeFigureOut">
              <a:rPr lang="en-US" smtClean="0"/>
              <a:t>9/24/2024</a:t>
            </a:fld>
            <a:endParaRPr lang="en-US" dirty="0"/>
          </a:p>
        </p:txBody>
      </p:sp>
      <p:sp>
        <p:nvSpPr>
          <p:cNvPr id="5" name="Footer Placeholder 4">
            <a:extLst>
              <a:ext uri="{FF2B5EF4-FFF2-40B4-BE49-F238E27FC236}">
                <a16:creationId xmlns:a16="http://schemas.microsoft.com/office/drawing/2014/main" id="{95B7C5D8-B4A6-E106-D811-0AACCDF575A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E76F55-58C6-A475-C485-4A08CCB89205}"/>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6738647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E1ABD-604D-1386-BACC-CB497F7460D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5005B13-41D8-B25E-4363-AE78B30368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86C626-6DB3-D267-7ECF-16582AA48189}"/>
              </a:ext>
            </a:extLst>
          </p:cNvPr>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5" name="Footer Placeholder 4">
            <a:extLst>
              <a:ext uri="{FF2B5EF4-FFF2-40B4-BE49-F238E27FC236}">
                <a16:creationId xmlns:a16="http://schemas.microsoft.com/office/drawing/2014/main" id="{4806E3FC-991C-11C2-F14E-89D6989685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4670122-B543-EBDB-7F8C-C46A88E6394D}"/>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1622571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99417C-94BF-B141-02D4-4FDB99B926EE}"/>
              </a:ext>
            </a:extLst>
          </p:cNvPr>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297C7B1-6931-5026-B440-0273BB241BB0}"/>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56CE16-4B0B-B18F-2EFC-348EBE17A6F5}"/>
              </a:ext>
            </a:extLst>
          </p:cNvPr>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5" name="Footer Placeholder 4">
            <a:extLst>
              <a:ext uri="{FF2B5EF4-FFF2-40B4-BE49-F238E27FC236}">
                <a16:creationId xmlns:a16="http://schemas.microsoft.com/office/drawing/2014/main" id="{7D739CC3-2A2F-9BC1-8DD3-191827AAEC2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C306B62-928F-9CBD-BABF-DCB407F0C8EA}"/>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66775460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3563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38186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6516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86173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5099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8559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37212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37302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B6259-CA70-9B7F-F482-B9C7BE2B078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548BBAE-2AF2-101C-A13A-ACC534C6A9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EC9F36-8622-04C7-71B2-B197C709BC35}"/>
              </a:ext>
            </a:extLst>
          </p:cNvPr>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5" name="Footer Placeholder 4">
            <a:extLst>
              <a:ext uri="{FF2B5EF4-FFF2-40B4-BE49-F238E27FC236}">
                <a16:creationId xmlns:a16="http://schemas.microsoft.com/office/drawing/2014/main" id="{DFEAC9B3-9C57-8F2A-EE1B-5C6620A729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04A2113-CFE4-D0B8-CCFE-1CBD9236E327}"/>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8111926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16549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9B87D-76BE-CBFD-B35B-6E7F3E685D74}"/>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44D7D6C-CCCC-CDBC-A167-1BE58D0CC686}"/>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640CD9A-A126-C1BD-B9CF-3CED9638C818}"/>
              </a:ext>
            </a:extLst>
          </p:cNvPr>
          <p:cNvSpPr>
            <a:spLocks noGrp="1"/>
          </p:cNvSpPr>
          <p:nvPr>
            <p:ph type="dt" sz="half" idx="10"/>
          </p:nvPr>
        </p:nvSpPr>
        <p:spPr/>
        <p:txBody>
          <a:bodyPr/>
          <a:lstStyle/>
          <a:p>
            <a:fld id="{9796027F-7875-4030-9381-8BD8C4F21935}" type="datetimeFigureOut">
              <a:rPr lang="en-US" smtClean="0"/>
              <a:t>9/24/2024</a:t>
            </a:fld>
            <a:endParaRPr lang="en-US" dirty="0"/>
          </a:p>
        </p:txBody>
      </p:sp>
      <p:sp>
        <p:nvSpPr>
          <p:cNvPr id="5" name="Footer Placeholder 4">
            <a:extLst>
              <a:ext uri="{FF2B5EF4-FFF2-40B4-BE49-F238E27FC236}">
                <a16:creationId xmlns:a16="http://schemas.microsoft.com/office/drawing/2014/main" id="{CD6BB1D1-9203-9592-69B1-445045A4612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9068A97-A724-1A2A-21EA-70AEEBBB07A7}"/>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1475269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6236A-A82E-8EBC-DE6D-7DDF1EE0998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C777A6C-033A-2BCF-9751-9F677D07E517}"/>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02A7172-C6DD-A194-EB2C-662A9285936C}"/>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66F6027-6B93-4DD0-CDCE-52CE1793B3E4}"/>
              </a:ext>
            </a:extLst>
          </p:cNvPr>
          <p:cNvSpPr>
            <a:spLocks noGrp="1"/>
          </p:cNvSpPr>
          <p:nvPr>
            <p:ph type="dt" sz="half" idx="10"/>
          </p:nvPr>
        </p:nvSpPr>
        <p:spPr/>
        <p:txBody>
          <a:bodyPr/>
          <a:lstStyle/>
          <a:p>
            <a:fld id="{9796027F-7875-4030-9381-8BD8C4F21935}" type="datetimeFigureOut">
              <a:rPr lang="en-US" smtClean="0"/>
              <a:t>9/24/2024</a:t>
            </a:fld>
            <a:endParaRPr lang="en-US" dirty="0"/>
          </a:p>
        </p:txBody>
      </p:sp>
      <p:sp>
        <p:nvSpPr>
          <p:cNvPr id="6" name="Footer Placeholder 5">
            <a:extLst>
              <a:ext uri="{FF2B5EF4-FFF2-40B4-BE49-F238E27FC236}">
                <a16:creationId xmlns:a16="http://schemas.microsoft.com/office/drawing/2014/main" id="{B55A2E09-C07E-83B2-D96C-2FE3AE1821A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2226E05-68E8-5C89-C4EE-60E47BC469BB}"/>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40273727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89A7D-CD78-9307-61B8-2A655825BF52}"/>
              </a:ext>
            </a:extLst>
          </p:cNvPr>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C922430-6A46-F7E0-C116-ED3C3CAD9C49}"/>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8C05B122-5E93-CC43-D9A2-4FFD925CABFD}"/>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6BEA613-6E31-FC16-3E83-EBE095BE34DC}"/>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DAD0AC65-3B36-C5BB-8F61-2B73F0715947}"/>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CDD2464-C946-BA76-5C0C-B5BD9F5E4A08}"/>
              </a:ext>
            </a:extLst>
          </p:cNvPr>
          <p:cNvSpPr>
            <a:spLocks noGrp="1"/>
          </p:cNvSpPr>
          <p:nvPr>
            <p:ph type="dt" sz="half" idx="10"/>
          </p:nvPr>
        </p:nvSpPr>
        <p:spPr/>
        <p:txBody>
          <a:bodyPr/>
          <a:lstStyle/>
          <a:p>
            <a:fld id="{9796027F-7875-4030-9381-8BD8C4F21935}" type="datetimeFigureOut">
              <a:rPr lang="en-US" smtClean="0"/>
              <a:t>9/24/2024</a:t>
            </a:fld>
            <a:endParaRPr lang="en-US" dirty="0"/>
          </a:p>
        </p:txBody>
      </p:sp>
      <p:sp>
        <p:nvSpPr>
          <p:cNvPr id="8" name="Footer Placeholder 7">
            <a:extLst>
              <a:ext uri="{FF2B5EF4-FFF2-40B4-BE49-F238E27FC236}">
                <a16:creationId xmlns:a16="http://schemas.microsoft.com/office/drawing/2014/main" id="{613B4D2B-370A-EB87-A2D3-1C9C8774F3A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B86F10CE-5958-290B-0839-1C0EE1FA8F0D}"/>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95994737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24DEA-3165-86EB-D019-E8F17ACD1F2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FAD946E-1BB9-1C94-A955-23022E0AE54F}"/>
              </a:ext>
            </a:extLst>
          </p:cNvPr>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4" name="Footer Placeholder 3">
            <a:extLst>
              <a:ext uri="{FF2B5EF4-FFF2-40B4-BE49-F238E27FC236}">
                <a16:creationId xmlns:a16="http://schemas.microsoft.com/office/drawing/2014/main" id="{BD919DCC-F9C5-CC12-0CDC-795FFC2242B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5034166-8D47-A398-5969-61EA09013DD1}"/>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96998017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629CF6-38D6-687B-7414-7E0DBDD9D62D}"/>
              </a:ext>
            </a:extLst>
          </p:cNvPr>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3" name="Footer Placeholder 2">
            <a:extLst>
              <a:ext uri="{FF2B5EF4-FFF2-40B4-BE49-F238E27FC236}">
                <a16:creationId xmlns:a16="http://schemas.microsoft.com/office/drawing/2014/main" id="{4FDA6411-9D03-E4A3-B857-E21C68723DC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14517D0-EB82-F649-8255-9D6931916D9E}"/>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86526046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57E82-82EE-BA10-4121-03F19585D022}"/>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C02D14D-2944-9B3D-6153-1679E8DE7DE3}"/>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5A0F2A9-FB46-87D9-A160-56E262C5BDB1}"/>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FE865499-450D-9D9C-0A67-622A5E554254}"/>
              </a:ext>
            </a:extLst>
          </p:cNvPr>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6" name="Footer Placeholder 5">
            <a:extLst>
              <a:ext uri="{FF2B5EF4-FFF2-40B4-BE49-F238E27FC236}">
                <a16:creationId xmlns:a16="http://schemas.microsoft.com/office/drawing/2014/main" id="{DBA35543-1F10-AC12-D13A-F4A35151F0E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7C7331-655F-2B9D-44CC-B7E62F43CFD9}"/>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5831545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06B44-F59E-760B-0499-EB89AFB2AC6C}"/>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62A1E51-3655-1EE7-64CC-136A2092C6F3}"/>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IN"/>
          </a:p>
        </p:txBody>
      </p:sp>
      <p:sp>
        <p:nvSpPr>
          <p:cNvPr id="4" name="Text Placeholder 3">
            <a:extLst>
              <a:ext uri="{FF2B5EF4-FFF2-40B4-BE49-F238E27FC236}">
                <a16:creationId xmlns:a16="http://schemas.microsoft.com/office/drawing/2014/main" id="{FFB8E796-0310-2801-F1EE-41FA0EBB2ADA}"/>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46FD4609-C139-0A02-B036-5A86B123B3AA}"/>
              </a:ext>
            </a:extLst>
          </p:cNvPr>
          <p:cNvSpPr>
            <a:spLocks noGrp="1"/>
          </p:cNvSpPr>
          <p:nvPr>
            <p:ph type="dt" sz="half" idx="10"/>
          </p:nvPr>
        </p:nvSpPr>
        <p:spPr/>
        <p:txBody>
          <a:bodyPr/>
          <a:lstStyle/>
          <a:p>
            <a:fld id="{4509A250-FF31-4206-8172-F9D3106AACB1}" type="datetimeFigureOut">
              <a:rPr lang="en-US" smtClean="0"/>
              <a:t>9/24/2024</a:t>
            </a:fld>
            <a:endParaRPr lang="en-US" dirty="0"/>
          </a:p>
        </p:txBody>
      </p:sp>
      <p:sp>
        <p:nvSpPr>
          <p:cNvPr id="6" name="Footer Placeholder 5">
            <a:extLst>
              <a:ext uri="{FF2B5EF4-FFF2-40B4-BE49-F238E27FC236}">
                <a16:creationId xmlns:a16="http://schemas.microsoft.com/office/drawing/2014/main" id="{A9B54965-0C8C-F487-169E-991739833A3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B39C318-BF47-1B61-02E8-94CBA108C46E}"/>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43085743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E61C18-CFA4-952C-E460-5A2046A096B0}"/>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0C66793-3D64-D028-E4D0-AC1A096CFD32}"/>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370A73D-C615-F6AB-8E41-DD93449CB8E2}"/>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4AAD347D-5ACD-4C99-B74B-A9C85AD731AF}" type="datetimeFigureOut">
              <a:rPr lang="en-US" smtClean="0"/>
              <a:t>9/24/2024</a:t>
            </a:fld>
            <a:endParaRPr lang="en-US" dirty="0"/>
          </a:p>
        </p:txBody>
      </p:sp>
      <p:sp>
        <p:nvSpPr>
          <p:cNvPr id="5" name="Footer Placeholder 4">
            <a:extLst>
              <a:ext uri="{FF2B5EF4-FFF2-40B4-BE49-F238E27FC236}">
                <a16:creationId xmlns:a16="http://schemas.microsoft.com/office/drawing/2014/main" id="{33390296-03A2-0542-C976-0092BD0C9723}"/>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C3ED2B0-A55E-DD87-66A4-13AA6C318193}"/>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405369054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269863"/>
            <a:ext cx="7468553" cy="2829261"/>
          </a:xfrm>
          <a:prstGeom prst="rect">
            <a:avLst/>
          </a:prstGeom>
          <a:noFill/>
          <a:ln/>
        </p:spPr>
        <p:txBody>
          <a:bodyPr wrap="square" lIns="0" tIns="0" rIns="0" bIns="0" rtlCol="0" anchor="t"/>
          <a:lstStyle/>
          <a:p>
            <a:pPr marL="0" indent="0">
              <a:lnSpc>
                <a:spcPts val="7650"/>
              </a:lnSpc>
              <a:buNone/>
            </a:pPr>
            <a:r>
              <a:rPr lang="en-US" sz="6100" kern="0" spc="-122" dirty="0">
                <a:solidFill>
                  <a:srgbClr val="000000"/>
                </a:solidFill>
                <a:latin typeface="Source Serif Pro" pitchFamily="34" charset="0"/>
                <a:ea typeface="Source Serif Pro" pitchFamily="34" charset="-122"/>
                <a:cs typeface="Source Serif Pro" pitchFamily="34" charset="-120"/>
              </a:rPr>
              <a:t>Time Series Prediction for Weather Forecasting</a:t>
            </a:r>
            <a:endParaRPr lang="en-US" sz="6100" dirty="0"/>
          </a:p>
        </p:txBody>
      </p:sp>
      <p:sp>
        <p:nvSpPr>
          <p:cNvPr id="7" name="Text 3"/>
          <p:cNvSpPr/>
          <p:nvPr/>
        </p:nvSpPr>
        <p:spPr>
          <a:xfrm>
            <a:off x="10585525" y="6442828"/>
            <a:ext cx="3207151" cy="1130555"/>
          </a:xfrm>
          <a:prstGeom prst="rect">
            <a:avLst/>
          </a:prstGeom>
          <a:noFill/>
          <a:ln/>
        </p:spPr>
        <p:txBody>
          <a:bodyPr wrap="none" lIns="0" tIns="0" rIns="0" bIns="0" rtlCol="0" anchor="t"/>
          <a:lstStyle/>
          <a:p>
            <a:pPr marL="0" indent="0" algn="l">
              <a:lnSpc>
                <a:spcPts val="3250"/>
              </a:lnSpc>
              <a:buNone/>
            </a:pPr>
            <a:endParaRPr lang="en-US" sz="2350" dirty="0"/>
          </a:p>
        </p:txBody>
      </p:sp>
      <p:sp>
        <p:nvSpPr>
          <p:cNvPr id="8" name="TextBox 7">
            <a:extLst>
              <a:ext uri="{FF2B5EF4-FFF2-40B4-BE49-F238E27FC236}">
                <a16:creationId xmlns:a16="http://schemas.microsoft.com/office/drawing/2014/main" id="{174906A3-CAF6-E7E5-71A7-E1EF64C61419}"/>
              </a:ext>
            </a:extLst>
          </p:cNvPr>
          <p:cNvSpPr txBox="1"/>
          <p:nvPr/>
        </p:nvSpPr>
        <p:spPr>
          <a:xfrm>
            <a:off x="10490078" y="5417033"/>
            <a:ext cx="3302598" cy="707886"/>
          </a:xfrm>
          <a:prstGeom prst="rect">
            <a:avLst/>
          </a:prstGeom>
          <a:noFill/>
        </p:spPr>
        <p:txBody>
          <a:bodyPr wrap="square" rtlCol="0">
            <a:spAutoFit/>
          </a:bodyPr>
          <a:lstStyle/>
          <a:p>
            <a:r>
              <a:rPr lang="en-IN" sz="2000" b="1" dirty="0"/>
              <a:t>                                                    </a:t>
            </a:r>
            <a:r>
              <a:rPr lang="en-IN" sz="2000" b="1" dirty="0" err="1"/>
              <a:t>B.Karthik</a:t>
            </a:r>
            <a:r>
              <a:rPr lang="en-IN" sz="2000" b="1" dirty="0"/>
              <a:t> </a:t>
            </a:r>
            <a:r>
              <a:rPr lang="en-IN" sz="2000" b="1" dirty="0" err="1"/>
              <a:t>kumar</a:t>
            </a:r>
            <a:r>
              <a:rPr lang="en-IN" sz="2000" b="1" dirty="0"/>
              <a:t>(192225058)</a:t>
            </a:r>
          </a:p>
        </p:txBody>
      </p:sp>
      <p:sp>
        <p:nvSpPr>
          <p:cNvPr id="9" name="TextBox 8">
            <a:extLst>
              <a:ext uri="{FF2B5EF4-FFF2-40B4-BE49-F238E27FC236}">
                <a16:creationId xmlns:a16="http://schemas.microsoft.com/office/drawing/2014/main" id="{F43A6FF4-CD55-7316-84F1-EE473CB1E97F}"/>
              </a:ext>
            </a:extLst>
          </p:cNvPr>
          <p:cNvSpPr txBox="1"/>
          <p:nvPr/>
        </p:nvSpPr>
        <p:spPr>
          <a:xfrm>
            <a:off x="10490078" y="6347012"/>
            <a:ext cx="3207150" cy="461665"/>
          </a:xfrm>
          <a:prstGeom prst="rect">
            <a:avLst/>
          </a:prstGeom>
          <a:noFill/>
        </p:spPr>
        <p:txBody>
          <a:bodyPr wrap="square" rtlCol="0">
            <a:spAutoFit/>
          </a:bodyPr>
          <a:lstStyle/>
          <a:p>
            <a:r>
              <a:rPr lang="en-IN" sz="2000" b="1" dirty="0"/>
              <a:t>Guided </a:t>
            </a:r>
            <a:r>
              <a:rPr lang="en-IN" sz="2400" b="1" dirty="0"/>
              <a:t>by</a:t>
            </a:r>
            <a:r>
              <a:rPr lang="en-IN" sz="2000" b="1" dirty="0"/>
              <a:t> </a:t>
            </a:r>
            <a:r>
              <a:rPr lang="en-IN" sz="2000" b="1" dirty="0" err="1"/>
              <a:t>Dr.Rama</a:t>
            </a:r>
            <a:endParaRPr lang="en-IN" sz="20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006316"/>
            <a:ext cx="7468553" cy="1408033"/>
          </a:xfrm>
          <a:prstGeom prst="rect">
            <a:avLst/>
          </a:prstGeom>
          <a:noFill/>
          <a:ln/>
        </p:spPr>
        <p:txBody>
          <a:bodyPr wrap="squar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Understanding Weather Data and Time Series</a:t>
            </a:r>
            <a:endParaRPr lang="en-US" sz="4400" dirty="0"/>
          </a:p>
        </p:txBody>
      </p:sp>
      <p:sp>
        <p:nvSpPr>
          <p:cNvPr id="4" name="Shape 1"/>
          <p:cNvSpPr/>
          <p:nvPr/>
        </p:nvSpPr>
        <p:spPr>
          <a:xfrm>
            <a:off x="837724" y="3042523"/>
            <a:ext cx="538520" cy="538520"/>
          </a:xfrm>
          <a:prstGeom prst="roundRect">
            <a:avLst>
              <a:gd name="adj" fmla="val 18670"/>
            </a:avLst>
          </a:prstGeom>
          <a:solidFill>
            <a:srgbClr val="F0D4F7"/>
          </a:solidFill>
          <a:ln w="7620">
            <a:solidFill>
              <a:srgbClr val="D6BADD"/>
            </a:solidFill>
            <a:prstDash val="solid"/>
          </a:ln>
        </p:spPr>
      </p:sp>
      <p:sp>
        <p:nvSpPr>
          <p:cNvPr id="5" name="Text 2"/>
          <p:cNvSpPr/>
          <p:nvPr/>
        </p:nvSpPr>
        <p:spPr>
          <a:xfrm>
            <a:off x="1022509" y="3142774"/>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pitchFamily="34" charset="0"/>
                <a:ea typeface="Source Serif Pro" pitchFamily="34" charset="-122"/>
                <a:cs typeface="Source Serif Pro" pitchFamily="34" charset="-120"/>
              </a:rPr>
              <a:t>1</a:t>
            </a:r>
            <a:endParaRPr lang="en-US" sz="2650" dirty="0"/>
          </a:p>
        </p:txBody>
      </p:sp>
      <p:sp>
        <p:nvSpPr>
          <p:cNvPr id="6" name="Text 3"/>
          <p:cNvSpPr/>
          <p:nvPr/>
        </p:nvSpPr>
        <p:spPr>
          <a:xfrm>
            <a:off x="1615559" y="304252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pitchFamily="34" charset="0"/>
                <a:ea typeface="Source Serif Pro" pitchFamily="34" charset="-122"/>
                <a:cs typeface="Source Serif Pro" pitchFamily="34" charset="-120"/>
              </a:rPr>
              <a:t>Time-dependent Data</a:t>
            </a:r>
            <a:endParaRPr lang="en-US" sz="2200" dirty="0"/>
          </a:p>
        </p:txBody>
      </p:sp>
      <p:sp>
        <p:nvSpPr>
          <p:cNvPr id="7" name="Text 4"/>
          <p:cNvSpPr/>
          <p:nvPr/>
        </p:nvSpPr>
        <p:spPr>
          <a:xfrm>
            <a:off x="1615559" y="3538061"/>
            <a:ext cx="2836783"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Weather data exhibits a strong temporal dependence, with measurements changing over time.</a:t>
            </a:r>
            <a:endParaRPr lang="en-US" sz="1850" dirty="0"/>
          </a:p>
        </p:txBody>
      </p:sp>
      <p:sp>
        <p:nvSpPr>
          <p:cNvPr id="8" name="Shape 5"/>
          <p:cNvSpPr/>
          <p:nvPr/>
        </p:nvSpPr>
        <p:spPr>
          <a:xfrm>
            <a:off x="4691658" y="3042523"/>
            <a:ext cx="538520" cy="538520"/>
          </a:xfrm>
          <a:prstGeom prst="roundRect">
            <a:avLst>
              <a:gd name="adj" fmla="val 18670"/>
            </a:avLst>
          </a:prstGeom>
          <a:solidFill>
            <a:srgbClr val="F0D4F7"/>
          </a:solidFill>
          <a:ln w="7620">
            <a:solidFill>
              <a:srgbClr val="D6BADD"/>
            </a:solidFill>
            <a:prstDash val="solid"/>
          </a:ln>
        </p:spPr>
      </p:sp>
      <p:sp>
        <p:nvSpPr>
          <p:cNvPr id="9" name="Text 6"/>
          <p:cNvSpPr/>
          <p:nvPr/>
        </p:nvSpPr>
        <p:spPr>
          <a:xfrm>
            <a:off x="4876443" y="3142774"/>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pitchFamily="34" charset="0"/>
                <a:ea typeface="Source Serif Pro" pitchFamily="34" charset="-122"/>
                <a:cs typeface="Source Serif Pro" pitchFamily="34" charset="-120"/>
              </a:rPr>
              <a:t>2</a:t>
            </a:r>
            <a:endParaRPr lang="en-US" sz="2650" dirty="0"/>
          </a:p>
        </p:txBody>
      </p:sp>
      <p:sp>
        <p:nvSpPr>
          <p:cNvPr id="10" name="Text 7"/>
          <p:cNvSpPr/>
          <p:nvPr/>
        </p:nvSpPr>
        <p:spPr>
          <a:xfrm>
            <a:off x="5469493" y="304252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pitchFamily="34" charset="0"/>
                <a:ea typeface="Source Serif Pro" pitchFamily="34" charset="-122"/>
                <a:cs typeface="Source Serif Pro" pitchFamily="34" charset="-120"/>
              </a:rPr>
              <a:t>Cyclical Patterns</a:t>
            </a:r>
            <a:endParaRPr lang="en-US" sz="2200" dirty="0"/>
          </a:p>
        </p:txBody>
      </p:sp>
      <p:sp>
        <p:nvSpPr>
          <p:cNvPr id="11" name="Text 8"/>
          <p:cNvSpPr/>
          <p:nvPr/>
        </p:nvSpPr>
        <p:spPr>
          <a:xfrm>
            <a:off x="5469493" y="3538061"/>
            <a:ext cx="2836783"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Weather patterns often follow predictable cycles, such as daily, weekly, and seasonal variations.</a:t>
            </a:r>
            <a:endParaRPr lang="en-US" sz="1850" dirty="0"/>
          </a:p>
        </p:txBody>
      </p:sp>
      <p:sp>
        <p:nvSpPr>
          <p:cNvPr id="12" name="Shape 9"/>
          <p:cNvSpPr/>
          <p:nvPr/>
        </p:nvSpPr>
        <p:spPr>
          <a:xfrm>
            <a:off x="837724" y="5578673"/>
            <a:ext cx="538520" cy="538520"/>
          </a:xfrm>
          <a:prstGeom prst="roundRect">
            <a:avLst>
              <a:gd name="adj" fmla="val 18670"/>
            </a:avLst>
          </a:prstGeom>
          <a:solidFill>
            <a:srgbClr val="F0D4F7"/>
          </a:solidFill>
          <a:ln w="7620">
            <a:solidFill>
              <a:srgbClr val="D6BADD"/>
            </a:solidFill>
            <a:prstDash val="solid"/>
          </a:ln>
        </p:spPr>
      </p:sp>
      <p:sp>
        <p:nvSpPr>
          <p:cNvPr id="13" name="Text 10"/>
          <p:cNvSpPr/>
          <p:nvPr/>
        </p:nvSpPr>
        <p:spPr>
          <a:xfrm>
            <a:off x="1022509" y="5678924"/>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pitchFamily="34" charset="0"/>
                <a:ea typeface="Source Serif Pro" pitchFamily="34" charset="-122"/>
                <a:cs typeface="Source Serif Pro" pitchFamily="34" charset="-120"/>
              </a:rPr>
              <a:t>3</a:t>
            </a:r>
            <a:endParaRPr lang="en-US" sz="2650" dirty="0"/>
          </a:p>
        </p:txBody>
      </p:sp>
      <p:sp>
        <p:nvSpPr>
          <p:cNvPr id="14" name="Text 11"/>
          <p:cNvSpPr/>
          <p:nvPr/>
        </p:nvSpPr>
        <p:spPr>
          <a:xfrm>
            <a:off x="1615559" y="557867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pitchFamily="34" charset="0"/>
                <a:ea typeface="Source Serif Pro" pitchFamily="34" charset="-122"/>
                <a:cs typeface="Source Serif Pro" pitchFamily="34" charset="-120"/>
              </a:rPr>
              <a:t>Complex Interactions</a:t>
            </a:r>
            <a:endParaRPr lang="en-US" sz="2200" dirty="0"/>
          </a:p>
        </p:txBody>
      </p:sp>
      <p:sp>
        <p:nvSpPr>
          <p:cNvPr id="15" name="Text 12"/>
          <p:cNvSpPr/>
          <p:nvPr/>
        </p:nvSpPr>
        <p:spPr>
          <a:xfrm>
            <a:off x="1615559" y="6074212"/>
            <a:ext cx="2836783"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Weather variables are interconnected, with changes in one affecting others.</a:t>
            </a:r>
            <a:endParaRPr lang="en-US" sz="1850" dirty="0"/>
          </a:p>
        </p:txBody>
      </p:sp>
      <p:sp>
        <p:nvSpPr>
          <p:cNvPr id="16" name="Shape 13"/>
          <p:cNvSpPr/>
          <p:nvPr/>
        </p:nvSpPr>
        <p:spPr>
          <a:xfrm>
            <a:off x="4691658" y="5578673"/>
            <a:ext cx="538520" cy="538520"/>
          </a:xfrm>
          <a:prstGeom prst="roundRect">
            <a:avLst>
              <a:gd name="adj" fmla="val 18670"/>
            </a:avLst>
          </a:prstGeom>
          <a:solidFill>
            <a:srgbClr val="F0D4F7"/>
          </a:solidFill>
          <a:ln w="7620">
            <a:solidFill>
              <a:srgbClr val="D6BADD"/>
            </a:solidFill>
            <a:prstDash val="solid"/>
          </a:ln>
        </p:spPr>
      </p:sp>
      <p:sp>
        <p:nvSpPr>
          <p:cNvPr id="17" name="Text 14"/>
          <p:cNvSpPr/>
          <p:nvPr/>
        </p:nvSpPr>
        <p:spPr>
          <a:xfrm>
            <a:off x="4876443" y="5678924"/>
            <a:ext cx="168950" cy="337899"/>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pitchFamily="34" charset="0"/>
                <a:ea typeface="Source Serif Pro" pitchFamily="34" charset="-122"/>
                <a:cs typeface="Source Serif Pro" pitchFamily="34" charset="-120"/>
              </a:rPr>
              <a:t>4</a:t>
            </a:r>
            <a:endParaRPr lang="en-US" sz="2650" dirty="0"/>
          </a:p>
        </p:txBody>
      </p:sp>
      <p:sp>
        <p:nvSpPr>
          <p:cNvPr id="18" name="Text 15"/>
          <p:cNvSpPr/>
          <p:nvPr/>
        </p:nvSpPr>
        <p:spPr>
          <a:xfrm>
            <a:off x="5469493" y="557867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pitchFamily="34" charset="0"/>
                <a:ea typeface="Source Serif Pro" pitchFamily="34" charset="-122"/>
                <a:cs typeface="Source Serif Pro" pitchFamily="34" charset="-120"/>
              </a:rPr>
              <a:t>Spatial Variability</a:t>
            </a:r>
            <a:endParaRPr lang="en-US" sz="2200" dirty="0"/>
          </a:p>
        </p:txBody>
      </p:sp>
      <p:sp>
        <p:nvSpPr>
          <p:cNvPr id="19" name="Text 16"/>
          <p:cNvSpPr/>
          <p:nvPr/>
        </p:nvSpPr>
        <p:spPr>
          <a:xfrm>
            <a:off x="5469493" y="6074212"/>
            <a:ext cx="2836783"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Weather conditions can vary significantly across different locations.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04237" y="364345"/>
            <a:ext cx="9291042"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Techniques for Time Series Prediction</a:t>
            </a:r>
            <a:endParaRPr lang="en-US" sz="4400" dirty="0"/>
          </a:p>
        </p:txBody>
      </p:sp>
      <p:sp>
        <p:nvSpPr>
          <p:cNvPr id="3" name="Text 1"/>
          <p:cNvSpPr/>
          <p:nvPr/>
        </p:nvSpPr>
        <p:spPr>
          <a:xfrm>
            <a:off x="590299" y="1214830"/>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Moving Averages</a:t>
            </a:r>
            <a:endParaRPr lang="en-US" sz="2200" dirty="0"/>
          </a:p>
        </p:txBody>
      </p:sp>
      <p:sp>
        <p:nvSpPr>
          <p:cNvPr id="4" name="Text 2"/>
          <p:cNvSpPr/>
          <p:nvPr/>
        </p:nvSpPr>
        <p:spPr>
          <a:xfrm>
            <a:off x="590299" y="1755087"/>
            <a:ext cx="3928586"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Smoothing out short-term fluctuations to identify trends.</a:t>
            </a:r>
            <a:endParaRPr lang="en-US" sz="1850" dirty="0"/>
          </a:p>
        </p:txBody>
      </p:sp>
      <p:sp>
        <p:nvSpPr>
          <p:cNvPr id="5" name="Text 3"/>
          <p:cNvSpPr/>
          <p:nvPr/>
        </p:nvSpPr>
        <p:spPr>
          <a:xfrm>
            <a:off x="4970538" y="1235750"/>
            <a:ext cx="2878812"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Exponential Smoothing</a:t>
            </a:r>
            <a:endParaRPr lang="en-US" sz="2200" dirty="0"/>
          </a:p>
        </p:txBody>
      </p:sp>
      <p:sp>
        <p:nvSpPr>
          <p:cNvPr id="6" name="Text 4"/>
          <p:cNvSpPr/>
          <p:nvPr/>
        </p:nvSpPr>
        <p:spPr>
          <a:xfrm>
            <a:off x="4970538" y="1755087"/>
            <a:ext cx="3928586"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Giving more weight to recent data for better forecasting.</a:t>
            </a:r>
            <a:endParaRPr lang="en-US" sz="1850" dirty="0"/>
          </a:p>
        </p:txBody>
      </p:sp>
      <p:sp>
        <p:nvSpPr>
          <p:cNvPr id="7" name="Text 5"/>
          <p:cNvSpPr/>
          <p:nvPr/>
        </p:nvSpPr>
        <p:spPr>
          <a:xfrm>
            <a:off x="9598202" y="1235750"/>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000000"/>
                </a:solidFill>
                <a:latin typeface="Source Serif Pro" pitchFamily="34" charset="0"/>
                <a:ea typeface="Source Serif Pro" pitchFamily="34" charset="-122"/>
                <a:cs typeface="Source Serif Pro" pitchFamily="34" charset="-120"/>
              </a:rPr>
              <a:t>ARIMA Models</a:t>
            </a:r>
            <a:endParaRPr lang="en-US" sz="2200" dirty="0"/>
          </a:p>
        </p:txBody>
      </p:sp>
      <p:sp>
        <p:nvSpPr>
          <p:cNvPr id="8" name="Text 6"/>
          <p:cNvSpPr/>
          <p:nvPr/>
        </p:nvSpPr>
        <p:spPr>
          <a:xfrm>
            <a:off x="9598202" y="1755087"/>
            <a:ext cx="3928586"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Modeling relationships between past and future values for accurate predictions.</a:t>
            </a:r>
            <a:endParaRPr lang="en-US" sz="1850" dirty="0"/>
          </a:p>
        </p:txBody>
      </p:sp>
      <p:pic>
        <p:nvPicPr>
          <p:cNvPr id="1026" name="Picture 2" descr="Time series forecasting (Part 3 of 3): Introducing AUTS (Adaptive  Univariate Time Series forecasting algorithm) | by Yasmin Bokobza | Data  Science at Microsoft | Medium">
            <a:extLst>
              <a:ext uri="{FF2B5EF4-FFF2-40B4-BE49-F238E27FC236}">
                <a16:creationId xmlns:a16="http://schemas.microsoft.com/office/drawing/2014/main" id="{E103CC4F-5A2B-E787-EB4D-CCB8785721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299" y="2818504"/>
            <a:ext cx="13114943" cy="45217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44376"/>
            <a:ext cx="14630400" cy="2428518"/>
          </a:xfrm>
          <a:prstGeom prst="rect">
            <a:avLst/>
          </a:prstGeom>
        </p:spPr>
      </p:pic>
      <p:sp>
        <p:nvSpPr>
          <p:cNvPr id="3" name="Text 0"/>
          <p:cNvSpPr/>
          <p:nvPr/>
        </p:nvSpPr>
        <p:spPr>
          <a:xfrm>
            <a:off x="686395" y="2990612"/>
            <a:ext cx="7897178" cy="576858"/>
          </a:xfrm>
          <a:prstGeom prst="rect">
            <a:avLst/>
          </a:prstGeom>
          <a:noFill/>
          <a:ln/>
        </p:spPr>
        <p:txBody>
          <a:bodyPr wrap="none" lIns="0" tIns="0" rIns="0" bIns="0" rtlCol="0" anchor="t"/>
          <a:lstStyle/>
          <a:p>
            <a:pPr marL="0" indent="0">
              <a:lnSpc>
                <a:spcPts val="4500"/>
              </a:lnSpc>
              <a:buNone/>
            </a:pPr>
            <a:r>
              <a:rPr lang="en-US" sz="3600" kern="0" spc="-73" dirty="0">
                <a:solidFill>
                  <a:srgbClr val="000000"/>
                </a:solidFill>
                <a:latin typeface="Source Serif Pro" pitchFamily="34" charset="0"/>
                <a:ea typeface="Source Serif Pro" pitchFamily="34" charset="-122"/>
                <a:cs typeface="Source Serif Pro" pitchFamily="34" charset="-120"/>
              </a:rPr>
              <a:t>Preprocessing and Feature Engineering</a:t>
            </a:r>
            <a:endParaRPr lang="en-US" sz="3600" dirty="0"/>
          </a:p>
        </p:txBody>
      </p:sp>
      <p:sp>
        <p:nvSpPr>
          <p:cNvPr id="4" name="Shape 1"/>
          <p:cNvSpPr/>
          <p:nvPr/>
        </p:nvSpPr>
        <p:spPr>
          <a:xfrm>
            <a:off x="686395" y="5777508"/>
            <a:ext cx="13257609" cy="22860"/>
          </a:xfrm>
          <a:prstGeom prst="roundRect">
            <a:avLst>
              <a:gd name="adj" fmla="val 360322"/>
            </a:avLst>
          </a:prstGeom>
          <a:solidFill>
            <a:srgbClr val="D6BADD"/>
          </a:solidFill>
          <a:ln/>
        </p:spPr>
      </p:sp>
      <p:sp>
        <p:nvSpPr>
          <p:cNvPr id="5" name="Shape 2"/>
          <p:cNvSpPr/>
          <p:nvPr/>
        </p:nvSpPr>
        <p:spPr>
          <a:xfrm>
            <a:off x="3940254" y="5091112"/>
            <a:ext cx="22860" cy="686395"/>
          </a:xfrm>
          <a:prstGeom prst="roundRect">
            <a:avLst>
              <a:gd name="adj" fmla="val 360322"/>
            </a:avLst>
          </a:prstGeom>
          <a:solidFill>
            <a:srgbClr val="D6BADD"/>
          </a:solidFill>
          <a:ln/>
        </p:spPr>
      </p:sp>
      <p:sp>
        <p:nvSpPr>
          <p:cNvPr id="6" name="Shape 3"/>
          <p:cNvSpPr/>
          <p:nvPr/>
        </p:nvSpPr>
        <p:spPr>
          <a:xfrm>
            <a:off x="3731062" y="5556885"/>
            <a:ext cx="441246" cy="441246"/>
          </a:xfrm>
          <a:prstGeom prst="roundRect">
            <a:avLst>
              <a:gd name="adj" fmla="val 18668"/>
            </a:avLst>
          </a:prstGeom>
          <a:solidFill>
            <a:srgbClr val="F0D4F7"/>
          </a:solidFill>
          <a:ln w="7620">
            <a:solidFill>
              <a:srgbClr val="D6BADD"/>
            </a:solidFill>
            <a:prstDash val="solid"/>
          </a:ln>
        </p:spPr>
      </p:sp>
      <p:sp>
        <p:nvSpPr>
          <p:cNvPr id="7" name="Text 4"/>
          <p:cNvSpPr/>
          <p:nvPr/>
        </p:nvSpPr>
        <p:spPr>
          <a:xfrm>
            <a:off x="3882390" y="5639038"/>
            <a:ext cx="138470" cy="276820"/>
          </a:xfrm>
          <a:prstGeom prst="rect">
            <a:avLst/>
          </a:prstGeom>
          <a:noFill/>
          <a:ln/>
        </p:spPr>
        <p:txBody>
          <a:bodyPr wrap="none" lIns="0" tIns="0" rIns="0" bIns="0" rtlCol="0" anchor="t"/>
          <a:lstStyle/>
          <a:p>
            <a:pPr marL="0" indent="0" algn="ctr">
              <a:lnSpc>
                <a:spcPts val="2150"/>
              </a:lnSpc>
              <a:buNone/>
            </a:pPr>
            <a:r>
              <a:rPr lang="en-US" sz="2150" kern="0" spc="-44" dirty="0">
                <a:solidFill>
                  <a:srgbClr val="272525"/>
                </a:solidFill>
                <a:latin typeface="Source Serif Pro" pitchFamily="34" charset="0"/>
                <a:ea typeface="Source Serif Pro" pitchFamily="34" charset="-122"/>
                <a:cs typeface="Source Serif Pro" pitchFamily="34" charset="-120"/>
              </a:rPr>
              <a:t>1</a:t>
            </a:r>
            <a:endParaRPr lang="en-US" sz="2150" dirty="0"/>
          </a:p>
        </p:txBody>
      </p:sp>
      <p:sp>
        <p:nvSpPr>
          <p:cNvPr id="8" name="Text 5"/>
          <p:cNvSpPr/>
          <p:nvPr/>
        </p:nvSpPr>
        <p:spPr>
          <a:xfrm>
            <a:off x="2798088" y="3861554"/>
            <a:ext cx="2307193" cy="288369"/>
          </a:xfrm>
          <a:prstGeom prst="rect">
            <a:avLst/>
          </a:prstGeom>
          <a:noFill/>
          <a:ln/>
        </p:spPr>
        <p:txBody>
          <a:bodyPr wrap="none" lIns="0" tIns="0" rIns="0" bIns="0" rtlCol="0" anchor="t"/>
          <a:lstStyle/>
          <a:p>
            <a:pPr marL="0" indent="0" algn="ctr">
              <a:lnSpc>
                <a:spcPts val="2250"/>
              </a:lnSpc>
              <a:buNone/>
            </a:pPr>
            <a:r>
              <a:rPr lang="en-US" sz="1800" kern="0" spc="-36" dirty="0">
                <a:solidFill>
                  <a:srgbClr val="272525"/>
                </a:solidFill>
                <a:latin typeface="Source Serif Pro" pitchFamily="34" charset="0"/>
                <a:ea typeface="Source Serif Pro" pitchFamily="34" charset="-122"/>
                <a:cs typeface="Source Serif Pro" pitchFamily="34" charset="-120"/>
              </a:rPr>
              <a:t>Data Cleaning</a:t>
            </a:r>
            <a:endParaRPr lang="en-US" sz="1800" dirty="0"/>
          </a:p>
        </p:txBody>
      </p:sp>
      <p:sp>
        <p:nvSpPr>
          <p:cNvPr id="9" name="Text 6"/>
          <p:cNvSpPr/>
          <p:nvPr/>
        </p:nvSpPr>
        <p:spPr>
          <a:xfrm>
            <a:off x="882491" y="4267557"/>
            <a:ext cx="6138505" cy="627459"/>
          </a:xfrm>
          <a:prstGeom prst="rect">
            <a:avLst/>
          </a:prstGeom>
          <a:noFill/>
          <a:ln/>
        </p:spPr>
        <p:txBody>
          <a:bodyPr wrap="square" lIns="0" tIns="0" rIns="0" bIns="0" rtlCol="0" anchor="t"/>
          <a:lstStyle/>
          <a:p>
            <a:pPr marL="0" indent="0" algn="ctr">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Handling missing values, outliers, and inconsistencies to improve model accuracy.</a:t>
            </a:r>
            <a:endParaRPr lang="en-US" sz="1500" dirty="0"/>
          </a:p>
        </p:txBody>
      </p:sp>
      <p:sp>
        <p:nvSpPr>
          <p:cNvPr id="10" name="Shape 7"/>
          <p:cNvSpPr/>
          <p:nvPr/>
        </p:nvSpPr>
        <p:spPr>
          <a:xfrm>
            <a:off x="7303651" y="5777508"/>
            <a:ext cx="22860" cy="686395"/>
          </a:xfrm>
          <a:prstGeom prst="roundRect">
            <a:avLst>
              <a:gd name="adj" fmla="val 360322"/>
            </a:avLst>
          </a:prstGeom>
          <a:solidFill>
            <a:srgbClr val="D6BADD"/>
          </a:solidFill>
          <a:ln/>
        </p:spPr>
      </p:sp>
      <p:sp>
        <p:nvSpPr>
          <p:cNvPr id="11" name="Shape 8"/>
          <p:cNvSpPr/>
          <p:nvPr/>
        </p:nvSpPr>
        <p:spPr>
          <a:xfrm>
            <a:off x="7094458" y="5556885"/>
            <a:ext cx="441246" cy="441246"/>
          </a:xfrm>
          <a:prstGeom prst="roundRect">
            <a:avLst>
              <a:gd name="adj" fmla="val 18668"/>
            </a:avLst>
          </a:prstGeom>
          <a:solidFill>
            <a:srgbClr val="F0D4F7"/>
          </a:solidFill>
          <a:ln w="7620">
            <a:solidFill>
              <a:srgbClr val="D6BADD"/>
            </a:solidFill>
            <a:prstDash val="solid"/>
          </a:ln>
        </p:spPr>
      </p:sp>
      <p:sp>
        <p:nvSpPr>
          <p:cNvPr id="12" name="Text 9"/>
          <p:cNvSpPr/>
          <p:nvPr/>
        </p:nvSpPr>
        <p:spPr>
          <a:xfrm>
            <a:off x="7245787" y="5639038"/>
            <a:ext cx="138470" cy="276820"/>
          </a:xfrm>
          <a:prstGeom prst="rect">
            <a:avLst/>
          </a:prstGeom>
          <a:noFill/>
          <a:ln/>
        </p:spPr>
        <p:txBody>
          <a:bodyPr wrap="none" lIns="0" tIns="0" rIns="0" bIns="0" rtlCol="0" anchor="t"/>
          <a:lstStyle/>
          <a:p>
            <a:pPr marL="0" indent="0" algn="ctr">
              <a:lnSpc>
                <a:spcPts val="2150"/>
              </a:lnSpc>
              <a:buNone/>
            </a:pPr>
            <a:r>
              <a:rPr lang="en-US" sz="2150" kern="0" spc="-44" dirty="0">
                <a:solidFill>
                  <a:srgbClr val="272525"/>
                </a:solidFill>
                <a:latin typeface="Source Serif Pro" pitchFamily="34" charset="0"/>
                <a:ea typeface="Source Serif Pro" pitchFamily="34" charset="-122"/>
                <a:cs typeface="Source Serif Pro" pitchFamily="34" charset="-120"/>
              </a:rPr>
              <a:t>2</a:t>
            </a:r>
            <a:endParaRPr lang="en-US" sz="2150" dirty="0"/>
          </a:p>
        </p:txBody>
      </p:sp>
      <p:sp>
        <p:nvSpPr>
          <p:cNvPr id="13" name="Text 10"/>
          <p:cNvSpPr/>
          <p:nvPr/>
        </p:nvSpPr>
        <p:spPr>
          <a:xfrm>
            <a:off x="6161484" y="6659999"/>
            <a:ext cx="2307193" cy="288369"/>
          </a:xfrm>
          <a:prstGeom prst="rect">
            <a:avLst/>
          </a:prstGeom>
          <a:noFill/>
          <a:ln/>
        </p:spPr>
        <p:txBody>
          <a:bodyPr wrap="none" lIns="0" tIns="0" rIns="0" bIns="0" rtlCol="0" anchor="t"/>
          <a:lstStyle/>
          <a:p>
            <a:pPr marL="0" indent="0" algn="ctr">
              <a:lnSpc>
                <a:spcPts val="2250"/>
              </a:lnSpc>
              <a:buNone/>
            </a:pPr>
            <a:r>
              <a:rPr lang="en-US" sz="1800" kern="0" spc="-36" dirty="0">
                <a:solidFill>
                  <a:srgbClr val="272525"/>
                </a:solidFill>
                <a:latin typeface="Source Serif Pro" pitchFamily="34" charset="0"/>
                <a:ea typeface="Source Serif Pro" pitchFamily="34" charset="-122"/>
                <a:cs typeface="Source Serif Pro" pitchFamily="34" charset="-120"/>
              </a:rPr>
              <a:t>Feature Extraction</a:t>
            </a:r>
            <a:endParaRPr lang="en-US" sz="1800" dirty="0"/>
          </a:p>
        </p:txBody>
      </p:sp>
      <p:sp>
        <p:nvSpPr>
          <p:cNvPr id="14" name="Text 11"/>
          <p:cNvSpPr/>
          <p:nvPr/>
        </p:nvSpPr>
        <p:spPr>
          <a:xfrm>
            <a:off x="4245888" y="7066002"/>
            <a:ext cx="6138505" cy="627459"/>
          </a:xfrm>
          <a:prstGeom prst="rect">
            <a:avLst/>
          </a:prstGeom>
          <a:noFill/>
          <a:ln/>
        </p:spPr>
        <p:txBody>
          <a:bodyPr wrap="square" lIns="0" tIns="0" rIns="0" bIns="0" rtlCol="0" anchor="t"/>
          <a:lstStyle/>
          <a:p>
            <a:pPr marL="0" indent="0" algn="ctr">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Creating new features from existing data, such as lagged values or derived variables.</a:t>
            </a:r>
            <a:endParaRPr lang="en-US" sz="1500" dirty="0"/>
          </a:p>
        </p:txBody>
      </p:sp>
      <p:sp>
        <p:nvSpPr>
          <p:cNvPr id="15" name="Shape 12"/>
          <p:cNvSpPr/>
          <p:nvPr/>
        </p:nvSpPr>
        <p:spPr>
          <a:xfrm>
            <a:off x="10667167" y="5091112"/>
            <a:ext cx="22860" cy="686395"/>
          </a:xfrm>
          <a:prstGeom prst="roundRect">
            <a:avLst>
              <a:gd name="adj" fmla="val 360322"/>
            </a:avLst>
          </a:prstGeom>
          <a:solidFill>
            <a:srgbClr val="D6BADD"/>
          </a:solidFill>
          <a:ln/>
        </p:spPr>
      </p:sp>
      <p:sp>
        <p:nvSpPr>
          <p:cNvPr id="16" name="Shape 13"/>
          <p:cNvSpPr/>
          <p:nvPr/>
        </p:nvSpPr>
        <p:spPr>
          <a:xfrm>
            <a:off x="10457974" y="5556885"/>
            <a:ext cx="441246" cy="441246"/>
          </a:xfrm>
          <a:prstGeom prst="roundRect">
            <a:avLst>
              <a:gd name="adj" fmla="val 18668"/>
            </a:avLst>
          </a:prstGeom>
          <a:solidFill>
            <a:srgbClr val="F0D4F7"/>
          </a:solidFill>
          <a:ln w="7620">
            <a:solidFill>
              <a:srgbClr val="D6BADD"/>
            </a:solidFill>
            <a:prstDash val="solid"/>
          </a:ln>
        </p:spPr>
      </p:sp>
      <p:sp>
        <p:nvSpPr>
          <p:cNvPr id="17" name="Text 14"/>
          <p:cNvSpPr/>
          <p:nvPr/>
        </p:nvSpPr>
        <p:spPr>
          <a:xfrm>
            <a:off x="10609302" y="5639038"/>
            <a:ext cx="138470" cy="276820"/>
          </a:xfrm>
          <a:prstGeom prst="rect">
            <a:avLst/>
          </a:prstGeom>
          <a:noFill/>
          <a:ln/>
        </p:spPr>
        <p:txBody>
          <a:bodyPr wrap="none" lIns="0" tIns="0" rIns="0" bIns="0" rtlCol="0" anchor="t"/>
          <a:lstStyle/>
          <a:p>
            <a:pPr marL="0" indent="0" algn="ctr">
              <a:lnSpc>
                <a:spcPts val="2150"/>
              </a:lnSpc>
              <a:buNone/>
            </a:pPr>
            <a:r>
              <a:rPr lang="en-US" sz="2150" kern="0" spc="-44" dirty="0">
                <a:solidFill>
                  <a:srgbClr val="272525"/>
                </a:solidFill>
                <a:latin typeface="Source Serif Pro" pitchFamily="34" charset="0"/>
                <a:ea typeface="Source Serif Pro" pitchFamily="34" charset="-122"/>
                <a:cs typeface="Source Serif Pro" pitchFamily="34" charset="-120"/>
              </a:rPr>
              <a:t>3</a:t>
            </a:r>
            <a:endParaRPr lang="en-US" sz="2150" dirty="0"/>
          </a:p>
        </p:txBody>
      </p:sp>
      <p:sp>
        <p:nvSpPr>
          <p:cNvPr id="18" name="Text 15"/>
          <p:cNvSpPr/>
          <p:nvPr/>
        </p:nvSpPr>
        <p:spPr>
          <a:xfrm>
            <a:off x="9525000" y="3861554"/>
            <a:ext cx="2307193" cy="288369"/>
          </a:xfrm>
          <a:prstGeom prst="rect">
            <a:avLst/>
          </a:prstGeom>
          <a:noFill/>
          <a:ln/>
        </p:spPr>
        <p:txBody>
          <a:bodyPr wrap="none" lIns="0" tIns="0" rIns="0" bIns="0" rtlCol="0" anchor="t"/>
          <a:lstStyle/>
          <a:p>
            <a:pPr marL="0" indent="0" algn="ctr">
              <a:lnSpc>
                <a:spcPts val="2250"/>
              </a:lnSpc>
              <a:buNone/>
            </a:pPr>
            <a:r>
              <a:rPr lang="en-US" sz="1800" kern="0" spc="-36" dirty="0">
                <a:solidFill>
                  <a:srgbClr val="272525"/>
                </a:solidFill>
                <a:latin typeface="Source Serif Pro" pitchFamily="34" charset="0"/>
                <a:ea typeface="Source Serif Pro" pitchFamily="34" charset="-122"/>
                <a:cs typeface="Source Serif Pro" pitchFamily="34" charset="-120"/>
              </a:rPr>
              <a:t>Feature Selection</a:t>
            </a:r>
            <a:endParaRPr lang="en-US" sz="1800" dirty="0"/>
          </a:p>
        </p:txBody>
      </p:sp>
      <p:sp>
        <p:nvSpPr>
          <p:cNvPr id="19" name="Text 16"/>
          <p:cNvSpPr/>
          <p:nvPr/>
        </p:nvSpPr>
        <p:spPr>
          <a:xfrm>
            <a:off x="7609284" y="4267557"/>
            <a:ext cx="6138624" cy="627459"/>
          </a:xfrm>
          <a:prstGeom prst="rect">
            <a:avLst/>
          </a:prstGeom>
          <a:noFill/>
          <a:ln/>
        </p:spPr>
        <p:txBody>
          <a:bodyPr wrap="square" lIns="0" tIns="0" rIns="0" bIns="0" rtlCol="0" anchor="t"/>
          <a:lstStyle/>
          <a:p>
            <a:pPr marL="0" indent="0" algn="ctr">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Choosing the most relevant features for model training, reducing complexity and improving performance.</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797123"/>
            <a:ext cx="7468553" cy="1408033"/>
          </a:xfrm>
          <a:prstGeom prst="rect">
            <a:avLst/>
          </a:prstGeom>
          <a:noFill/>
          <a:ln/>
        </p:spPr>
        <p:txBody>
          <a:bodyPr wrap="squar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Modeling Approaches for Weather Prediction</a:t>
            </a:r>
            <a:endParaRPr lang="en-US" sz="4400" dirty="0"/>
          </a:p>
        </p:txBody>
      </p:sp>
      <p:sp>
        <p:nvSpPr>
          <p:cNvPr id="4" name="Shape 1"/>
          <p:cNvSpPr/>
          <p:nvPr/>
        </p:nvSpPr>
        <p:spPr>
          <a:xfrm>
            <a:off x="837724" y="2564130"/>
            <a:ext cx="3614618" cy="2873454"/>
          </a:xfrm>
          <a:prstGeom prst="roundRect">
            <a:avLst>
              <a:gd name="adj" fmla="val 3499"/>
            </a:avLst>
          </a:prstGeom>
          <a:solidFill>
            <a:srgbClr val="F0D4F7"/>
          </a:solidFill>
          <a:ln w="7620">
            <a:solidFill>
              <a:srgbClr val="D6BADD"/>
            </a:solidFill>
            <a:prstDash val="solid"/>
          </a:ln>
        </p:spPr>
      </p:sp>
      <p:sp>
        <p:nvSpPr>
          <p:cNvPr id="5" name="Text 2"/>
          <p:cNvSpPr/>
          <p:nvPr/>
        </p:nvSpPr>
        <p:spPr>
          <a:xfrm>
            <a:off x="1084659" y="2811066"/>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pitchFamily="34" charset="0"/>
                <a:ea typeface="Source Serif Pro" pitchFamily="34" charset="-122"/>
                <a:cs typeface="Source Serif Pro" pitchFamily="34" charset="-120"/>
              </a:rPr>
              <a:t>Linear Regression</a:t>
            </a:r>
            <a:endParaRPr lang="en-US" sz="2200" dirty="0"/>
          </a:p>
        </p:txBody>
      </p:sp>
      <p:sp>
        <p:nvSpPr>
          <p:cNvPr id="6" name="Text 3"/>
          <p:cNvSpPr/>
          <p:nvPr/>
        </p:nvSpPr>
        <p:spPr>
          <a:xfrm>
            <a:off x="1084659" y="3306604"/>
            <a:ext cx="3120747"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Predicting weather variables based on linear relationships with historical data.</a:t>
            </a:r>
            <a:endParaRPr lang="en-US" sz="1850" dirty="0"/>
          </a:p>
        </p:txBody>
      </p:sp>
      <p:sp>
        <p:nvSpPr>
          <p:cNvPr id="7" name="Shape 4"/>
          <p:cNvSpPr/>
          <p:nvPr/>
        </p:nvSpPr>
        <p:spPr>
          <a:xfrm>
            <a:off x="4691658" y="2564130"/>
            <a:ext cx="3614618" cy="2873454"/>
          </a:xfrm>
          <a:prstGeom prst="roundRect">
            <a:avLst>
              <a:gd name="adj" fmla="val 3499"/>
            </a:avLst>
          </a:prstGeom>
          <a:solidFill>
            <a:srgbClr val="F0D4F7"/>
          </a:solidFill>
          <a:ln w="7620">
            <a:solidFill>
              <a:srgbClr val="D6BADD"/>
            </a:solidFill>
            <a:prstDash val="solid"/>
          </a:ln>
        </p:spPr>
      </p:sp>
      <p:sp>
        <p:nvSpPr>
          <p:cNvPr id="8" name="Text 5"/>
          <p:cNvSpPr/>
          <p:nvPr/>
        </p:nvSpPr>
        <p:spPr>
          <a:xfrm>
            <a:off x="4938593" y="2811066"/>
            <a:ext cx="3120747" cy="703898"/>
          </a:xfrm>
          <a:prstGeom prst="rect">
            <a:avLst/>
          </a:prstGeom>
          <a:noFill/>
          <a:ln/>
        </p:spPr>
        <p:txBody>
          <a:bodyPr wrap="square" lIns="0" tIns="0" rIns="0" bIns="0" rtlCol="0" anchor="t"/>
          <a:lstStyle/>
          <a:p>
            <a:pPr marL="0" indent="0">
              <a:lnSpc>
                <a:spcPts val="2750"/>
              </a:lnSpc>
              <a:buNone/>
            </a:pPr>
            <a:r>
              <a:rPr lang="en-US" sz="2200" kern="0" spc="-44" dirty="0">
                <a:solidFill>
                  <a:srgbClr val="272525"/>
                </a:solidFill>
                <a:latin typeface="Source Serif Pro" pitchFamily="34" charset="0"/>
                <a:ea typeface="Source Serif Pro" pitchFamily="34" charset="-122"/>
                <a:cs typeface="Source Serif Pro" pitchFamily="34" charset="-120"/>
              </a:rPr>
              <a:t>Support Vector Machines (SVMs)</a:t>
            </a:r>
            <a:endParaRPr lang="en-US" sz="2200" dirty="0"/>
          </a:p>
        </p:txBody>
      </p:sp>
      <p:sp>
        <p:nvSpPr>
          <p:cNvPr id="9" name="Text 6"/>
          <p:cNvSpPr/>
          <p:nvPr/>
        </p:nvSpPr>
        <p:spPr>
          <a:xfrm>
            <a:off x="4938593" y="3658553"/>
            <a:ext cx="3120747"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Finding optimal boundaries to separate different weather conditions for classification tasks.</a:t>
            </a:r>
            <a:endParaRPr lang="en-US" sz="1850" dirty="0"/>
          </a:p>
        </p:txBody>
      </p:sp>
      <p:sp>
        <p:nvSpPr>
          <p:cNvPr id="10" name="Shape 7"/>
          <p:cNvSpPr/>
          <p:nvPr/>
        </p:nvSpPr>
        <p:spPr>
          <a:xfrm>
            <a:off x="837724" y="5676900"/>
            <a:ext cx="7468553" cy="1755458"/>
          </a:xfrm>
          <a:prstGeom prst="roundRect">
            <a:avLst>
              <a:gd name="adj" fmla="val 5727"/>
            </a:avLst>
          </a:prstGeom>
          <a:solidFill>
            <a:srgbClr val="F0D4F7"/>
          </a:solidFill>
          <a:ln w="7620">
            <a:solidFill>
              <a:srgbClr val="D6BADD"/>
            </a:solidFill>
            <a:prstDash val="solid"/>
          </a:ln>
        </p:spPr>
      </p:sp>
      <p:sp>
        <p:nvSpPr>
          <p:cNvPr id="11" name="Text 8"/>
          <p:cNvSpPr/>
          <p:nvPr/>
        </p:nvSpPr>
        <p:spPr>
          <a:xfrm>
            <a:off x="1084659" y="5923836"/>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pitchFamily="34" charset="0"/>
                <a:ea typeface="Source Serif Pro" pitchFamily="34" charset="-122"/>
                <a:cs typeface="Source Serif Pro" pitchFamily="34" charset="-120"/>
              </a:rPr>
              <a:t>Neural Networks</a:t>
            </a:r>
            <a:endParaRPr lang="en-US" sz="2200" dirty="0"/>
          </a:p>
        </p:txBody>
      </p:sp>
      <p:sp>
        <p:nvSpPr>
          <p:cNvPr id="12" name="Text 9"/>
          <p:cNvSpPr/>
          <p:nvPr/>
        </p:nvSpPr>
        <p:spPr>
          <a:xfrm>
            <a:off x="1084659" y="6419374"/>
            <a:ext cx="6974681"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Learning complex patterns and nonlinear relationships from weather data for advanced predictions.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5668" y="1158716"/>
            <a:ext cx="7306985" cy="680085"/>
          </a:xfrm>
          <a:prstGeom prst="rect">
            <a:avLst/>
          </a:prstGeom>
          <a:noFill/>
          <a:ln/>
        </p:spPr>
        <p:txBody>
          <a:bodyPr wrap="none" lIns="0" tIns="0" rIns="0" bIns="0" rtlCol="0" anchor="t"/>
          <a:lstStyle/>
          <a:p>
            <a:pPr marL="0" indent="0">
              <a:lnSpc>
                <a:spcPts val="5350"/>
              </a:lnSpc>
              <a:buNone/>
            </a:pPr>
            <a:r>
              <a:rPr lang="en-US" sz="4250" kern="0" spc="-86" dirty="0">
                <a:solidFill>
                  <a:srgbClr val="000000"/>
                </a:solidFill>
                <a:latin typeface="Source Serif Pro" pitchFamily="34" charset="0"/>
                <a:ea typeface="Source Serif Pro" pitchFamily="34" charset="-122"/>
                <a:cs typeface="Source Serif Pro" pitchFamily="34" charset="-120"/>
              </a:rPr>
              <a:t>Evaluating Model Performance</a:t>
            </a:r>
            <a:endParaRPr lang="en-US" sz="4250" dirty="0"/>
          </a:p>
        </p:txBody>
      </p:sp>
      <p:sp>
        <p:nvSpPr>
          <p:cNvPr id="4" name="Shape 1"/>
          <p:cNvSpPr/>
          <p:nvPr/>
        </p:nvSpPr>
        <p:spPr>
          <a:xfrm>
            <a:off x="6295668" y="2185630"/>
            <a:ext cx="7525464" cy="4885134"/>
          </a:xfrm>
          <a:prstGeom prst="roundRect">
            <a:avLst>
              <a:gd name="adj" fmla="val 1988"/>
            </a:avLst>
          </a:prstGeom>
          <a:noFill/>
          <a:ln w="7620">
            <a:solidFill>
              <a:srgbClr val="000000">
                <a:alpha val="8000"/>
              </a:srgbClr>
            </a:solidFill>
            <a:prstDash val="solid"/>
          </a:ln>
        </p:spPr>
      </p:sp>
      <p:sp>
        <p:nvSpPr>
          <p:cNvPr id="5" name="Shape 2"/>
          <p:cNvSpPr/>
          <p:nvPr/>
        </p:nvSpPr>
        <p:spPr>
          <a:xfrm>
            <a:off x="6303288" y="2193250"/>
            <a:ext cx="7510224" cy="662583"/>
          </a:xfrm>
          <a:prstGeom prst="rect">
            <a:avLst/>
          </a:prstGeom>
          <a:solidFill>
            <a:srgbClr val="FFFFFF">
              <a:alpha val="4000"/>
            </a:srgbClr>
          </a:solidFill>
          <a:ln/>
        </p:spPr>
      </p:sp>
      <p:sp>
        <p:nvSpPr>
          <p:cNvPr id="6" name="Text 3"/>
          <p:cNvSpPr/>
          <p:nvPr/>
        </p:nvSpPr>
        <p:spPr>
          <a:xfrm>
            <a:off x="6534507" y="2339578"/>
            <a:ext cx="3288863" cy="369927"/>
          </a:xfrm>
          <a:prstGeom prst="rect">
            <a:avLst/>
          </a:prstGeom>
          <a:noFill/>
          <a:ln/>
        </p:spPr>
        <p:txBody>
          <a:bodyPr wrap="none" lIns="0" tIns="0" rIns="0" bIns="0" rtlCol="0" anchor="t"/>
          <a:lstStyle/>
          <a:p>
            <a:pPr marL="0" indent="0">
              <a:lnSpc>
                <a:spcPts val="2900"/>
              </a:lnSpc>
              <a:buNone/>
            </a:pPr>
            <a:r>
              <a:rPr lang="en-US" sz="1800" kern="0" spc="-36" dirty="0">
                <a:solidFill>
                  <a:srgbClr val="272525"/>
                </a:solidFill>
                <a:latin typeface="Source Sans Pro" pitchFamily="34" charset="0"/>
                <a:ea typeface="Source Sans Pro" pitchFamily="34" charset="-122"/>
                <a:cs typeface="Source Sans Pro" pitchFamily="34" charset="-120"/>
              </a:rPr>
              <a:t>Metric</a:t>
            </a:r>
            <a:endParaRPr lang="en-US" sz="1800" dirty="0"/>
          </a:p>
        </p:txBody>
      </p:sp>
      <p:sp>
        <p:nvSpPr>
          <p:cNvPr id="7" name="Text 4"/>
          <p:cNvSpPr/>
          <p:nvPr/>
        </p:nvSpPr>
        <p:spPr>
          <a:xfrm>
            <a:off x="10293429" y="2339578"/>
            <a:ext cx="3288863" cy="369927"/>
          </a:xfrm>
          <a:prstGeom prst="rect">
            <a:avLst/>
          </a:prstGeom>
          <a:noFill/>
          <a:ln/>
        </p:spPr>
        <p:txBody>
          <a:bodyPr wrap="none" lIns="0" tIns="0" rIns="0" bIns="0" rtlCol="0" anchor="t"/>
          <a:lstStyle/>
          <a:p>
            <a:pPr marL="0" indent="0">
              <a:lnSpc>
                <a:spcPts val="2900"/>
              </a:lnSpc>
              <a:buNone/>
            </a:pPr>
            <a:r>
              <a:rPr lang="en-US" sz="1800" kern="0" spc="-36" dirty="0">
                <a:solidFill>
                  <a:srgbClr val="272525"/>
                </a:solidFill>
                <a:latin typeface="Source Sans Pro" pitchFamily="34" charset="0"/>
                <a:ea typeface="Source Sans Pro" pitchFamily="34" charset="-122"/>
                <a:cs typeface="Source Sans Pro" pitchFamily="34" charset="-120"/>
              </a:rPr>
              <a:t>Description</a:t>
            </a:r>
            <a:endParaRPr lang="en-US" sz="1800" dirty="0"/>
          </a:p>
        </p:txBody>
      </p:sp>
      <p:sp>
        <p:nvSpPr>
          <p:cNvPr id="8" name="Shape 5"/>
          <p:cNvSpPr/>
          <p:nvPr/>
        </p:nvSpPr>
        <p:spPr>
          <a:xfrm>
            <a:off x="6303288" y="2855833"/>
            <a:ext cx="7510224" cy="1402437"/>
          </a:xfrm>
          <a:prstGeom prst="rect">
            <a:avLst/>
          </a:prstGeom>
          <a:solidFill>
            <a:srgbClr val="000000">
              <a:alpha val="4000"/>
            </a:srgbClr>
          </a:solidFill>
          <a:ln/>
        </p:spPr>
      </p:sp>
      <p:sp>
        <p:nvSpPr>
          <p:cNvPr id="9" name="Text 6"/>
          <p:cNvSpPr/>
          <p:nvPr/>
        </p:nvSpPr>
        <p:spPr>
          <a:xfrm>
            <a:off x="6534507" y="3002161"/>
            <a:ext cx="3288863" cy="369927"/>
          </a:xfrm>
          <a:prstGeom prst="rect">
            <a:avLst/>
          </a:prstGeom>
          <a:noFill/>
          <a:ln/>
        </p:spPr>
        <p:txBody>
          <a:bodyPr wrap="none" lIns="0" tIns="0" rIns="0" bIns="0" rtlCol="0" anchor="t"/>
          <a:lstStyle/>
          <a:p>
            <a:pPr marL="0" indent="0">
              <a:lnSpc>
                <a:spcPts val="2900"/>
              </a:lnSpc>
              <a:buNone/>
            </a:pPr>
            <a:r>
              <a:rPr lang="en-US" sz="1800" kern="0" spc="-36" dirty="0">
                <a:solidFill>
                  <a:srgbClr val="272525"/>
                </a:solidFill>
                <a:latin typeface="Source Sans Pro" pitchFamily="34" charset="0"/>
                <a:ea typeface="Source Sans Pro" pitchFamily="34" charset="-122"/>
                <a:cs typeface="Source Sans Pro" pitchFamily="34" charset="-120"/>
              </a:rPr>
              <a:t>Mean Absolute Error (MAE)</a:t>
            </a:r>
            <a:endParaRPr lang="en-US" sz="1800" dirty="0"/>
          </a:p>
        </p:txBody>
      </p:sp>
      <p:sp>
        <p:nvSpPr>
          <p:cNvPr id="10" name="Text 7"/>
          <p:cNvSpPr/>
          <p:nvPr/>
        </p:nvSpPr>
        <p:spPr>
          <a:xfrm>
            <a:off x="10293429" y="3002161"/>
            <a:ext cx="3288863" cy="1109782"/>
          </a:xfrm>
          <a:prstGeom prst="rect">
            <a:avLst/>
          </a:prstGeom>
          <a:noFill/>
          <a:ln/>
        </p:spPr>
        <p:txBody>
          <a:bodyPr wrap="square" lIns="0" tIns="0" rIns="0" bIns="0" rtlCol="0" anchor="t"/>
          <a:lstStyle/>
          <a:p>
            <a:pPr marL="0" indent="0">
              <a:lnSpc>
                <a:spcPts val="2900"/>
              </a:lnSpc>
              <a:buNone/>
            </a:pPr>
            <a:r>
              <a:rPr lang="en-US" sz="1800" kern="0" spc="-36" dirty="0">
                <a:solidFill>
                  <a:srgbClr val="272525"/>
                </a:solidFill>
                <a:latin typeface="Source Sans Pro" pitchFamily="34" charset="0"/>
                <a:ea typeface="Source Sans Pro" pitchFamily="34" charset="-122"/>
                <a:cs typeface="Source Sans Pro" pitchFamily="34" charset="-120"/>
              </a:rPr>
              <a:t>Average absolute difference between predicted and actual values.</a:t>
            </a:r>
            <a:endParaRPr lang="en-US" sz="1800" dirty="0"/>
          </a:p>
        </p:txBody>
      </p:sp>
      <p:sp>
        <p:nvSpPr>
          <p:cNvPr id="11" name="Shape 8"/>
          <p:cNvSpPr/>
          <p:nvPr/>
        </p:nvSpPr>
        <p:spPr>
          <a:xfrm>
            <a:off x="6303288" y="4258270"/>
            <a:ext cx="7510224" cy="1402437"/>
          </a:xfrm>
          <a:prstGeom prst="rect">
            <a:avLst/>
          </a:prstGeom>
          <a:solidFill>
            <a:srgbClr val="FFFFFF">
              <a:alpha val="4000"/>
            </a:srgbClr>
          </a:solidFill>
          <a:ln/>
        </p:spPr>
      </p:sp>
      <p:sp>
        <p:nvSpPr>
          <p:cNvPr id="12" name="Text 9"/>
          <p:cNvSpPr/>
          <p:nvPr/>
        </p:nvSpPr>
        <p:spPr>
          <a:xfrm>
            <a:off x="6534507" y="4404598"/>
            <a:ext cx="3288863" cy="369927"/>
          </a:xfrm>
          <a:prstGeom prst="rect">
            <a:avLst/>
          </a:prstGeom>
          <a:noFill/>
          <a:ln/>
        </p:spPr>
        <p:txBody>
          <a:bodyPr wrap="none" lIns="0" tIns="0" rIns="0" bIns="0" rtlCol="0" anchor="t"/>
          <a:lstStyle/>
          <a:p>
            <a:pPr marL="0" indent="0">
              <a:lnSpc>
                <a:spcPts val="2900"/>
              </a:lnSpc>
              <a:buNone/>
            </a:pPr>
            <a:r>
              <a:rPr lang="en-US" sz="1800" kern="0" spc="-36" dirty="0">
                <a:solidFill>
                  <a:srgbClr val="272525"/>
                </a:solidFill>
                <a:latin typeface="Source Sans Pro" pitchFamily="34" charset="0"/>
                <a:ea typeface="Source Sans Pro" pitchFamily="34" charset="-122"/>
                <a:cs typeface="Source Sans Pro" pitchFamily="34" charset="-120"/>
              </a:rPr>
              <a:t>Root Mean Squared Error (RMSE)</a:t>
            </a:r>
            <a:endParaRPr lang="en-US" sz="1800" dirty="0"/>
          </a:p>
        </p:txBody>
      </p:sp>
      <p:sp>
        <p:nvSpPr>
          <p:cNvPr id="13" name="Text 10"/>
          <p:cNvSpPr/>
          <p:nvPr/>
        </p:nvSpPr>
        <p:spPr>
          <a:xfrm>
            <a:off x="10293429" y="4404598"/>
            <a:ext cx="3288863" cy="1109782"/>
          </a:xfrm>
          <a:prstGeom prst="rect">
            <a:avLst/>
          </a:prstGeom>
          <a:noFill/>
          <a:ln/>
        </p:spPr>
        <p:txBody>
          <a:bodyPr wrap="square" lIns="0" tIns="0" rIns="0" bIns="0" rtlCol="0" anchor="t"/>
          <a:lstStyle/>
          <a:p>
            <a:pPr marL="0" indent="0">
              <a:lnSpc>
                <a:spcPts val="2900"/>
              </a:lnSpc>
              <a:buNone/>
            </a:pPr>
            <a:r>
              <a:rPr lang="en-US" sz="1800" kern="0" spc="-36" dirty="0">
                <a:solidFill>
                  <a:srgbClr val="272525"/>
                </a:solidFill>
                <a:latin typeface="Source Sans Pro" pitchFamily="34" charset="0"/>
                <a:ea typeface="Source Sans Pro" pitchFamily="34" charset="-122"/>
                <a:cs typeface="Source Sans Pro" pitchFamily="34" charset="-120"/>
              </a:rPr>
              <a:t>Measures the overall accuracy of the model, considering both magnitude and direction of errors.</a:t>
            </a:r>
            <a:endParaRPr lang="en-US" sz="1800" dirty="0"/>
          </a:p>
        </p:txBody>
      </p:sp>
      <p:sp>
        <p:nvSpPr>
          <p:cNvPr id="14" name="Shape 11"/>
          <p:cNvSpPr/>
          <p:nvPr/>
        </p:nvSpPr>
        <p:spPr>
          <a:xfrm>
            <a:off x="6303288" y="5660708"/>
            <a:ext cx="7510224" cy="1402437"/>
          </a:xfrm>
          <a:prstGeom prst="rect">
            <a:avLst/>
          </a:prstGeom>
          <a:solidFill>
            <a:srgbClr val="000000">
              <a:alpha val="4000"/>
            </a:srgbClr>
          </a:solidFill>
          <a:ln/>
        </p:spPr>
      </p:sp>
      <p:sp>
        <p:nvSpPr>
          <p:cNvPr id="15" name="Text 12"/>
          <p:cNvSpPr/>
          <p:nvPr/>
        </p:nvSpPr>
        <p:spPr>
          <a:xfrm>
            <a:off x="6534507" y="5807035"/>
            <a:ext cx="3288863" cy="369927"/>
          </a:xfrm>
          <a:prstGeom prst="rect">
            <a:avLst/>
          </a:prstGeom>
          <a:noFill/>
          <a:ln/>
        </p:spPr>
        <p:txBody>
          <a:bodyPr wrap="none" lIns="0" tIns="0" rIns="0" bIns="0" rtlCol="0" anchor="t"/>
          <a:lstStyle/>
          <a:p>
            <a:pPr marL="0" indent="0">
              <a:lnSpc>
                <a:spcPts val="2900"/>
              </a:lnSpc>
              <a:buNone/>
            </a:pPr>
            <a:r>
              <a:rPr lang="en-US" sz="1800" kern="0" spc="-36" dirty="0">
                <a:solidFill>
                  <a:srgbClr val="272525"/>
                </a:solidFill>
                <a:latin typeface="Source Sans Pro" pitchFamily="34" charset="0"/>
                <a:ea typeface="Source Sans Pro" pitchFamily="34" charset="-122"/>
                <a:cs typeface="Source Sans Pro" pitchFamily="34" charset="-120"/>
              </a:rPr>
              <a:t>R-squared</a:t>
            </a:r>
            <a:endParaRPr lang="en-US" sz="1800" dirty="0"/>
          </a:p>
        </p:txBody>
      </p:sp>
      <p:sp>
        <p:nvSpPr>
          <p:cNvPr id="16" name="Text 13"/>
          <p:cNvSpPr/>
          <p:nvPr/>
        </p:nvSpPr>
        <p:spPr>
          <a:xfrm>
            <a:off x="10293429" y="5807035"/>
            <a:ext cx="3288863" cy="1109782"/>
          </a:xfrm>
          <a:prstGeom prst="rect">
            <a:avLst/>
          </a:prstGeom>
          <a:noFill/>
          <a:ln/>
        </p:spPr>
        <p:txBody>
          <a:bodyPr wrap="square" lIns="0" tIns="0" rIns="0" bIns="0" rtlCol="0" anchor="t"/>
          <a:lstStyle/>
          <a:p>
            <a:pPr marL="0" indent="0">
              <a:lnSpc>
                <a:spcPts val="2900"/>
              </a:lnSpc>
              <a:buNone/>
            </a:pPr>
            <a:r>
              <a:rPr lang="en-US" sz="1800" kern="0" spc="-36" dirty="0">
                <a:solidFill>
                  <a:srgbClr val="272525"/>
                </a:solidFill>
                <a:latin typeface="Source Sans Pro" pitchFamily="34" charset="0"/>
                <a:ea typeface="Source Sans Pro" pitchFamily="34" charset="-122"/>
                <a:cs typeface="Source Sans Pro" pitchFamily="34" charset="-120"/>
              </a:rPr>
              <a:t>Indicates the proportion of variance in the target variable explained by the model.</a:t>
            </a:r>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59631"/>
          </a:xfrm>
          <a:prstGeom prst="rect">
            <a:avLst/>
          </a:prstGeom>
        </p:spPr>
      </p:pic>
      <p:sp>
        <p:nvSpPr>
          <p:cNvPr id="3" name="Text 0"/>
          <p:cNvSpPr/>
          <p:nvPr/>
        </p:nvSpPr>
        <p:spPr>
          <a:xfrm>
            <a:off x="772716" y="3528655"/>
            <a:ext cx="6968609" cy="649248"/>
          </a:xfrm>
          <a:prstGeom prst="rect">
            <a:avLst/>
          </a:prstGeom>
          <a:noFill/>
          <a:ln/>
        </p:spPr>
        <p:txBody>
          <a:bodyPr wrap="none" lIns="0" tIns="0" rIns="0" bIns="0" rtlCol="0" anchor="t"/>
          <a:lstStyle/>
          <a:p>
            <a:pPr marL="0" indent="0">
              <a:lnSpc>
                <a:spcPts val="5100"/>
              </a:lnSpc>
              <a:buNone/>
            </a:pPr>
            <a:r>
              <a:rPr lang="en-US" sz="4050" kern="0" spc="-82" dirty="0">
                <a:solidFill>
                  <a:srgbClr val="000000"/>
                </a:solidFill>
                <a:latin typeface="Source Serif Pro" pitchFamily="34" charset="0"/>
                <a:ea typeface="Source Serif Pro" pitchFamily="34" charset="-122"/>
                <a:cs typeface="Source Serif Pro" pitchFamily="34" charset="-120"/>
              </a:rPr>
              <a:t>Incorporating External Factors</a:t>
            </a:r>
            <a:endParaRPr lang="en-US" sz="4050" dirty="0"/>
          </a:p>
        </p:txBody>
      </p:sp>
      <p:pic>
        <p:nvPicPr>
          <p:cNvPr id="4" name="Image 1" descr="preencoded.png"/>
          <p:cNvPicPr>
            <a:picLocks noChangeAspect="1"/>
          </p:cNvPicPr>
          <p:nvPr/>
        </p:nvPicPr>
        <p:blipFill>
          <a:blip r:embed="rId4"/>
          <a:stretch>
            <a:fillRect/>
          </a:stretch>
        </p:blipFill>
        <p:spPr>
          <a:xfrm>
            <a:off x="772716" y="4509016"/>
            <a:ext cx="4361617" cy="883087"/>
          </a:xfrm>
          <a:prstGeom prst="rect">
            <a:avLst/>
          </a:prstGeom>
        </p:spPr>
      </p:pic>
      <p:sp>
        <p:nvSpPr>
          <p:cNvPr id="5" name="Text 1"/>
          <p:cNvSpPr/>
          <p:nvPr/>
        </p:nvSpPr>
        <p:spPr>
          <a:xfrm>
            <a:off x="993458" y="5723215"/>
            <a:ext cx="2597348" cy="324683"/>
          </a:xfrm>
          <a:prstGeom prst="rect">
            <a:avLst/>
          </a:prstGeom>
          <a:noFill/>
          <a:ln/>
        </p:spPr>
        <p:txBody>
          <a:bodyPr wrap="none" lIns="0" tIns="0" rIns="0" bIns="0" rtlCol="0" anchor="t"/>
          <a:lstStyle/>
          <a:p>
            <a:pPr marL="0" indent="0" algn="l">
              <a:lnSpc>
                <a:spcPts val="2550"/>
              </a:lnSpc>
              <a:buNone/>
            </a:pPr>
            <a:r>
              <a:rPr lang="en-US" sz="2000" kern="0" spc="-41" dirty="0">
                <a:solidFill>
                  <a:srgbClr val="272525"/>
                </a:solidFill>
                <a:latin typeface="Source Serif Pro" pitchFamily="34" charset="0"/>
                <a:ea typeface="Source Serif Pro" pitchFamily="34" charset="-122"/>
                <a:cs typeface="Source Serif Pro" pitchFamily="34" charset="-120"/>
              </a:rPr>
              <a:t>Solar Activity</a:t>
            </a:r>
            <a:endParaRPr lang="en-US" sz="2000" dirty="0"/>
          </a:p>
        </p:txBody>
      </p:sp>
      <p:sp>
        <p:nvSpPr>
          <p:cNvPr id="6" name="Text 2"/>
          <p:cNvSpPr/>
          <p:nvPr/>
        </p:nvSpPr>
        <p:spPr>
          <a:xfrm>
            <a:off x="993458" y="6180296"/>
            <a:ext cx="3920133" cy="706279"/>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The Sun's radiation influences Earth's climate and weather patterns.</a:t>
            </a:r>
            <a:endParaRPr lang="en-US" sz="1700" dirty="0"/>
          </a:p>
        </p:txBody>
      </p:sp>
      <p:pic>
        <p:nvPicPr>
          <p:cNvPr id="7" name="Image 2" descr="preencoded.png"/>
          <p:cNvPicPr>
            <a:picLocks noChangeAspect="1"/>
          </p:cNvPicPr>
          <p:nvPr/>
        </p:nvPicPr>
        <p:blipFill>
          <a:blip r:embed="rId5"/>
          <a:stretch>
            <a:fillRect/>
          </a:stretch>
        </p:blipFill>
        <p:spPr>
          <a:xfrm>
            <a:off x="5134332" y="4509016"/>
            <a:ext cx="4361617" cy="883087"/>
          </a:xfrm>
          <a:prstGeom prst="rect">
            <a:avLst/>
          </a:prstGeom>
        </p:spPr>
      </p:pic>
      <p:sp>
        <p:nvSpPr>
          <p:cNvPr id="8" name="Text 3"/>
          <p:cNvSpPr/>
          <p:nvPr/>
        </p:nvSpPr>
        <p:spPr>
          <a:xfrm>
            <a:off x="5355074" y="5723215"/>
            <a:ext cx="3920133" cy="649367"/>
          </a:xfrm>
          <a:prstGeom prst="rect">
            <a:avLst/>
          </a:prstGeom>
          <a:noFill/>
          <a:ln/>
        </p:spPr>
        <p:txBody>
          <a:bodyPr wrap="square" lIns="0" tIns="0" rIns="0" bIns="0" rtlCol="0" anchor="t"/>
          <a:lstStyle/>
          <a:p>
            <a:pPr marL="0" indent="0" algn="l">
              <a:lnSpc>
                <a:spcPts val="2550"/>
              </a:lnSpc>
              <a:buNone/>
            </a:pPr>
            <a:r>
              <a:rPr lang="en-US" sz="2000" kern="0" spc="-41" dirty="0">
                <a:solidFill>
                  <a:srgbClr val="272525"/>
                </a:solidFill>
                <a:latin typeface="Source Serif Pro" pitchFamily="34" charset="0"/>
                <a:ea typeface="Source Serif Pro" pitchFamily="34" charset="-122"/>
                <a:cs typeface="Source Serif Pro" pitchFamily="34" charset="-120"/>
              </a:rPr>
              <a:t>El Niño-Southern Oscillation (ENSO)</a:t>
            </a:r>
            <a:endParaRPr lang="en-US" sz="2000" dirty="0"/>
          </a:p>
        </p:txBody>
      </p:sp>
      <p:sp>
        <p:nvSpPr>
          <p:cNvPr id="9" name="Text 4"/>
          <p:cNvSpPr/>
          <p:nvPr/>
        </p:nvSpPr>
        <p:spPr>
          <a:xfrm>
            <a:off x="5355074" y="6504980"/>
            <a:ext cx="3920133" cy="706279"/>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A climate pattern that can affect global weather, including rainfall and temperature.</a:t>
            </a:r>
            <a:endParaRPr lang="en-US" sz="1700" dirty="0"/>
          </a:p>
        </p:txBody>
      </p:sp>
      <p:pic>
        <p:nvPicPr>
          <p:cNvPr id="10" name="Image 3" descr="preencoded.png"/>
          <p:cNvPicPr>
            <a:picLocks noChangeAspect="1"/>
          </p:cNvPicPr>
          <p:nvPr/>
        </p:nvPicPr>
        <p:blipFill>
          <a:blip r:embed="rId6"/>
          <a:stretch>
            <a:fillRect/>
          </a:stretch>
        </p:blipFill>
        <p:spPr>
          <a:xfrm>
            <a:off x="9495949" y="4509016"/>
            <a:ext cx="4361617" cy="883087"/>
          </a:xfrm>
          <a:prstGeom prst="rect">
            <a:avLst/>
          </a:prstGeom>
        </p:spPr>
      </p:pic>
      <p:sp>
        <p:nvSpPr>
          <p:cNvPr id="11" name="Text 5"/>
          <p:cNvSpPr/>
          <p:nvPr/>
        </p:nvSpPr>
        <p:spPr>
          <a:xfrm>
            <a:off x="9716691" y="5723215"/>
            <a:ext cx="2597348" cy="324683"/>
          </a:xfrm>
          <a:prstGeom prst="rect">
            <a:avLst/>
          </a:prstGeom>
          <a:noFill/>
          <a:ln/>
        </p:spPr>
        <p:txBody>
          <a:bodyPr wrap="none" lIns="0" tIns="0" rIns="0" bIns="0" rtlCol="0" anchor="t"/>
          <a:lstStyle/>
          <a:p>
            <a:pPr marL="0" indent="0" algn="l">
              <a:lnSpc>
                <a:spcPts val="2550"/>
              </a:lnSpc>
              <a:buNone/>
            </a:pPr>
            <a:r>
              <a:rPr lang="en-US" sz="2000" kern="0" spc="-41" dirty="0">
                <a:solidFill>
                  <a:srgbClr val="272525"/>
                </a:solidFill>
                <a:latin typeface="Source Serif Pro" pitchFamily="34" charset="0"/>
                <a:ea typeface="Source Serif Pro" pitchFamily="34" charset="-122"/>
                <a:cs typeface="Source Serif Pro" pitchFamily="34" charset="-120"/>
              </a:rPr>
              <a:t>Volcanic Eruptions</a:t>
            </a:r>
            <a:endParaRPr lang="en-US" sz="2000" dirty="0"/>
          </a:p>
        </p:txBody>
      </p:sp>
      <p:sp>
        <p:nvSpPr>
          <p:cNvPr id="12" name="Text 6"/>
          <p:cNvSpPr/>
          <p:nvPr/>
        </p:nvSpPr>
        <p:spPr>
          <a:xfrm>
            <a:off x="9716691" y="6180296"/>
            <a:ext cx="3920133" cy="1059418"/>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Volcanic ash and gases can influence atmospheric conditions, affecting weather patterns.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195"/>
          </a:xfrm>
          <a:prstGeom prst="rect">
            <a:avLst/>
          </a:prstGeom>
        </p:spPr>
      </p:pic>
      <p:sp>
        <p:nvSpPr>
          <p:cNvPr id="3" name="Text 0"/>
          <p:cNvSpPr/>
          <p:nvPr/>
        </p:nvSpPr>
        <p:spPr>
          <a:xfrm>
            <a:off x="822484" y="646271"/>
            <a:ext cx="7499033" cy="1382554"/>
          </a:xfrm>
          <a:prstGeom prst="rect">
            <a:avLst/>
          </a:prstGeom>
          <a:noFill/>
          <a:ln/>
        </p:spPr>
        <p:txBody>
          <a:bodyPr wrap="square" lIns="0" tIns="0" rIns="0" bIns="0" rtlCol="0" anchor="t"/>
          <a:lstStyle/>
          <a:p>
            <a:pPr marL="0" indent="0">
              <a:lnSpc>
                <a:spcPts val="5400"/>
              </a:lnSpc>
              <a:buNone/>
            </a:pPr>
            <a:r>
              <a:rPr lang="en-US" sz="4350" kern="0" spc="-87" dirty="0">
                <a:solidFill>
                  <a:srgbClr val="000000"/>
                </a:solidFill>
                <a:latin typeface="Source Serif Pro" pitchFamily="34" charset="0"/>
                <a:ea typeface="Source Serif Pro" pitchFamily="34" charset="-122"/>
                <a:cs typeface="Source Serif Pro" pitchFamily="34" charset="-120"/>
              </a:rPr>
              <a:t>Practical Applications and Future Directions</a:t>
            </a:r>
            <a:endParaRPr lang="en-US" sz="4350" dirty="0"/>
          </a:p>
        </p:txBody>
      </p:sp>
      <p:pic>
        <p:nvPicPr>
          <p:cNvPr id="4" name="Image 1" descr="preencoded.png"/>
          <p:cNvPicPr>
            <a:picLocks noChangeAspect="1"/>
          </p:cNvPicPr>
          <p:nvPr/>
        </p:nvPicPr>
        <p:blipFill>
          <a:blip r:embed="rId4"/>
          <a:stretch>
            <a:fillRect/>
          </a:stretch>
        </p:blipFill>
        <p:spPr>
          <a:xfrm>
            <a:off x="822484" y="2381250"/>
            <a:ext cx="587454" cy="587454"/>
          </a:xfrm>
          <a:prstGeom prst="rect">
            <a:avLst/>
          </a:prstGeom>
        </p:spPr>
      </p:pic>
      <p:sp>
        <p:nvSpPr>
          <p:cNvPr id="5" name="Text 1"/>
          <p:cNvSpPr/>
          <p:nvPr/>
        </p:nvSpPr>
        <p:spPr>
          <a:xfrm>
            <a:off x="822484" y="3203615"/>
            <a:ext cx="2764988" cy="345519"/>
          </a:xfrm>
          <a:prstGeom prst="rect">
            <a:avLst/>
          </a:prstGeom>
          <a:noFill/>
          <a:ln/>
        </p:spPr>
        <p:txBody>
          <a:bodyPr wrap="none" lIns="0" tIns="0" rIns="0" bIns="0" rtlCol="0" anchor="t"/>
          <a:lstStyle/>
          <a:p>
            <a:pPr marL="0" indent="0" algn="l">
              <a:lnSpc>
                <a:spcPts val="2700"/>
              </a:lnSpc>
              <a:buNone/>
            </a:pPr>
            <a:r>
              <a:rPr lang="en-US" sz="2150" kern="0" spc="-44" dirty="0">
                <a:solidFill>
                  <a:srgbClr val="272525"/>
                </a:solidFill>
                <a:latin typeface="Source Serif Pro" pitchFamily="34" charset="0"/>
                <a:ea typeface="Source Serif Pro" pitchFamily="34" charset="-122"/>
                <a:cs typeface="Source Serif Pro" pitchFamily="34" charset="-120"/>
              </a:rPr>
              <a:t>Agricultural Planning</a:t>
            </a:r>
            <a:endParaRPr lang="en-US" sz="2150" dirty="0"/>
          </a:p>
        </p:txBody>
      </p:sp>
      <p:sp>
        <p:nvSpPr>
          <p:cNvPr id="6" name="Text 2"/>
          <p:cNvSpPr/>
          <p:nvPr/>
        </p:nvSpPr>
        <p:spPr>
          <a:xfrm>
            <a:off x="822484" y="3690104"/>
            <a:ext cx="3573304" cy="751999"/>
          </a:xfrm>
          <a:prstGeom prst="rect">
            <a:avLst/>
          </a:prstGeom>
          <a:noFill/>
          <a:ln/>
        </p:spPr>
        <p:txBody>
          <a:bodyPr wrap="square" lIns="0" tIns="0" rIns="0" bIns="0" rtlCol="0" anchor="t"/>
          <a:lstStyle/>
          <a:p>
            <a:pPr marL="0" indent="0" algn="l">
              <a:lnSpc>
                <a:spcPts val="2950"/>
              </a:lnSpc>
              <a:buNone/>
            </a:pPr>
            <a:r>
              <a:rPr lang="en-US" sz="1850" kern="0" spc="-37" dirty="0">
                <a:solidFill>
                  <a:srgbClr val="272525"/>
                </a:solidFill>
                <a:latin typeface="Source Sans Pro" pitchFamily="34" charset="0"/>
                <a:ea typeface="Source Sans Pro" pitchFamily="34" charset="-122"/>
                <a:cs typeface="Source Sans Pro" pitchFamily="34" charset="-120"/>
              </a:rPr>
              <a:t>Predicting rainfall and temperature for optimal crop growth.</a:t>
            </a:r>
            <a:endParaRPr lang="en-US" sz="1850" dirty="0"/>
          </a:p>
        </p:txBody>
      </p:sp>
      <p:pic>
        <p:nvPicPr>
          <p:cNvPr id="7" name="Image 2" descr="preencoded.png"/>
          <p:cNvPicPr>
            <a:picLocks noChangeAspect="1"/>
          </p:cNvPicPr>
          <p:nvPr/>
        </p:nvPicPr>
        <p:blipFill>
          <a:blip r:embed="rId5"/>
          <a:stretch>
            <a:fillRect/>
          </a:stretch>
        </p:blipFill>
        <p:spPr>
          <a:xfrm>
            <a:off x="4748213" y="2381250"/>
            <a:ext cx="587454" cy="587454"/>
          </a:xfrm>
          <a:prstGeom prst="rect">
            <a:avLst/>
          </a:prstGeom>
        </p:spPr>
      </p:pic>
      <p:sp>
        <p:nvSpPr>
          <p:cNvPr id="8" name="Text 3"/>
          <p:cNvSpPr/>
          <p:nvPr/>
        </p:nvSpPr>
        <p:spPr>
          <a:xfrm>
            <a:off x="4748213" y="3203615"/>
            <a:ext cx="2764988" cy="345519"/>
          </a:xfrm>
          <a:prstGeom prst="rect">
            <a:avLst/>
          </a:prstGeom>
          <a:noFill/>
          <a:ln/>
        </p:spPr>
        <p:txBody>
          <a:bodyPr wrap="none" lIns="0" tIns="0" rIns="0" bIns="0" rtlCol="0" anchor="t"/>
          <a:lstStyle/>
          <a:p>
            <a:pPr marL="0" indent="0" algn="l">
              <a:lnSpc>
                <a:spcPts val="2700"/>
              </a:lnSpc>
              <a:buNone/>
            </a:pPr>
            <a:r>
              <a:rPr lang="en-US" sz="2150" kern="0" spc="-44" dirty="0">
                <a:solidFill>
                  <a:srgbClr val="272525"/>
                </a:solidFill>
                <a:latin typeface="Source Serif Pro" pitchFamily="34" charset="0"/>
                <a:ea typeface="Source Serif Pro" pitchFamily="34" charset="-122"/>
                <a:cs typeface="Source Serif Pro" pitchFamily="34" charset="-120"/>
              </a:rPr>
              <a:t>Aviation Safety</a:t>
            </a:r>
            <a:endParaRPr lang="en-US" sz="2150" dirty="0"/>
          </a:p>
        </p:txBody>
      </p:sp>
      <p:sp>
        <p:nvSpPr>
          <p:cNvPr id="9" name="Text 4"/>
          <p:cNvSpPr/>
          <p:nvPr/>
        </p:nvSpPr>
        <p:spPr>
          <a:xfrm>
            <a:off x="4748213" y="3690104"/>
            <a:ext cx="3573304" cy="751999"/>
          </a:xfrm>
          <a:prstGeom prst="rect">
            <a:avLst/>
          </a:prstGeom>
          <a:noFill/>
          <a:ln/>
        </p:spPr>
        <p:txBody>
          <a:bodyPr wrap="square" lIns="0" tIns="0" rIns="0" bIns="0" rtlCol="0" anchor="t"/>
          <a:lstStyle/>
          <a:p>
            <a:pPr marL="0" indent="0" algn="l">
              <a:lnSpc>
                <a:spcPts val="2950"/>
              </a:lnSpc>
              <a:buNone/>
            </a:pPr>
            <a:r>
              <a:rPr lang="en-US" sz="1850" kern="0" spc="-37" dirty="0">
                <a:solidFill>
                  <a:srgbClr val="272525"/>
                </a:solidFill>
                <a:latin typeface="Source Sans Pro" pitchFamily="34" charset="0"/>
                <a:ea typeface="Source Sans Pro" pitchFamily="34" charset="-122"/>
                <a:cs typeface="Source Sans Pro" pitchFamily="34" charset="-120"/>
              </a:rPr>
              <a:t>Forecasting weather conditions for safe flight operations.</a:t>
            </a:r>
            <a:endParaRPr lang="en-US" sz="1850" dirty="0"/>
          </a:p>
        </p:txBody>
      </p:sp>
      <p:pic>
        <p:nvPicPr>
          <p:cNvPr id="10" name="Image 3" descr="preencoded.png"/>
          <p:cNvPicPr>
            <a:picLocks noChangeAspect="1"/>
          </p:cNvPicPr>
          <p:nvPr/>
        </p:nvPicPr>
        <p:blipFill>
          <a:blip r:embed="rId6"/>
          <a:stretch>
            <a:fillRect/>
          </a:stretch>
        </p:blipFill>
        <p:spPr>
          <a:xfrm>
            <a:off x="822484" y="5147072"/>
            <a:ext cx="587454" cy="587454"/>
          </a:xfrm>
          <a:prstGeom prst="rect">
            <a:avLst/>
          </a:prstGeom>
        </p:spPr>
      </p:pic>
      <p:sp>
        <p:nvSpPr>
          <p:cNvPr id="11" name="Text 5"/>
          <p:cNvSpPr/>
          <p:nvPr/>
        </p:nvSpPr>
        <p:spPr>
          <a:xfrm>
            <a:off x="822484" y="5969437"/>
            <a:ext cx="2764988" cy="345519"/>
          </a:xfrm>
          <a:prstGeom prst="rect">
            <a:avLst/>
          </a:prstGeom>
          <a:noFill/>
          <a:ln/>
        </p:spPr>
        <p:txBody>
          <a:bodyPr wrap="none" lIns="0" tIns="0" rIns="0" bIns="0" rtlCol="0" anchor="t"/>
          <a:lstStyle/>
          <a:p>
            <a:pPr marL="0" indent="0" algn="l">
              <a:lnSpc>
                <a:spcPts val="2700"/>
              </a:lnSpc>
              <a:buNone/>
            </a:pPr>
            <a:r>
              <a:rPr lang="en-US" sz="2150" kern="0" spc="-44" dirty="0">
                <a:solidFill>
                  <a:srgbClr val="272525"/>
                </a:solidFill>
                <a:latin typeface="Source Serif Pro" pitchFamily="34" charset="0"/>
                <a:ea typeface="Source Serif Pro" pitchFamily="34" charset="-122"/>
                <a:cs typeface="Source Serif Pro" pitchFamily="34" charset="-120"/>
              </a:rPr>
              <a:t>Energy Management</a:t>
            </a:r>
            <a:endParaRPr lang="en-US" sz="2150" dirty="0"/>
          </a:p>
        </p:txBody>
      </p:sp>
      <p:sp>
        <p:nvSpPr>
          <p:cNvPr id="12" name="Text 6"/>
          <p:cNvSpPr/>
          <p:nvPr/>
        </p:nvSpPr>
        <p:spPr>
          <a:xfrm>
            <a:off x="822484" y="6455926"/>
            <a:ext cx="3573304" cy="1127998"/>
          </a:xfrm>
          <a:prstGeom prst="rect">
            <a:avLst/>
          </a:prstGeom>
          <a:noFill/>
          <a:ln/>
        </p:spPr>
        <p:txBody>
          <a:bodyPr wrap="square" lIns="0" tIns="0" rIns="0" bIns="0" rtlCol="0" anchor="t"/>
          <a:lstStyle/>
          <a:p>
            <a:pPr marL="0" indent="0" algn="l">
              <a:lnSpc>
                <a:spcPts val="2950"/>
              </a:lnSpc>
              <a:buNone/>
            </a:pPr>
            <a:r>
              <a:rPr lang="en-US" sz="1850" kern="0" spc="-37" dirty="0">
                <a:solidFill>
                  <a:srgbClr val="272525"/>
                </a:solidFill>
                <a:latin typeface="Source Sans Pro" pitchFamily="34" charset="0"/>
                <a:ea typeface="Source Sans Pro" pitchFamily="34" charset="-122"/>
                <a:cs typeface="Source Sans Pro" pitchFamily="34" charset="-120"/>
              </a:rPr>
              <a:t>Optimizing energy production and consumption based on weather forecasts.</a:t>
            </a:r>
            <a:endParaRPr lang="en-US" sz="1850" dirty="0"/>
          </a:p>
        </p:txBody>
      </p:sp>
      <p:pic>
        <p:nvPicPr>
          <p:cNvPr id="13" name="Image 4" descr="preencoded.png"/>
          <p:cNvPicPr>
            <a:picLocks noChangeAspect="1"/>
          </p:cNvPicPr>
          <p:nvPr/>
        </p:nvPicPr>
        <p:blipFill>
          <a:blip r:embed="rId7"/>
          <a:stretch>
            <a:fillRect/>
          </a:stretch>
        </p:blipFill>
        <p:spPr>
          <a:xfrm>
            <a:off x="4748213" y="5147072"/>
            <a:ext cx="587454" cy="587454"/>
          </a:xfrm>
          <a:prstGeom prst="rect">
            <a:avLst/>
          </a:prstGeom>
        </p:spPr>
      </p:pic>
      <p:sp>
        <p:nvSpPr>
          <p:cNvPr id="14" name="Text 7"/>
          <p:cNvSpPr/>
          <p:nvPr/>
        </p:nvSpPr>
        <p:spPr>
          <a:xfrm>
            <a:off x="4748213" y="5969437"/>
            <a:ext cx="2764988" cy="345519"/>
          </a:xfrm>
          <a:prstGeom prst="rect">
            <a:avLst/>
          </a:prstGeom>
          <a:noFill/>
          <a:ln/>
        </p:spPr>
        <p:txBody>
          <a:bodyPr wrap="none" lIns="0" tIns="0" rIns="0" bIns="0" rtlCol="0" anchor="t"/>
          <a:lstStyle/>
          <a:p>
            <a:pPr marL="0" indent="0" algn="l">
              <a:lnSpc>
                <a:spcPts val="2700"/>
              </a:lnSpc>
              <a:buNone/>
            </a:pPr>
            <a:r>
              <a:rPr lang="en-US" sz="2150" kern="0" spc="-44" dirty="0">
                <a:solidFill>
                  <a:srgbClr val="272525"/>
                </a:solidFill>
                <a:latin typeface="Source Serif Pro" pitchFamily="34" charset="0"/>
                <a:ea typeface="Source Serif Pro" pitchFamily="34" charset="-122"/>
                <a:cs typeface="Source Serif Pro" pitchFamily="34" charset="-120"/>
              </a:rPr>
              <a:t>Disaster Preparedness</a:t>
            </a:r>
            <a:endParaRPr lang="en-US" sz="2150" dirty="0"/>
          </a:p>
        </p:txBody>
      </p:sp>
      <p:sp>
        <p:nvSpPr>
          <p:cNvPr id="15" name="Text 8"/>
          <p:cNvSpPr/>
          <p:nvPr/>
        </p:nvSpPr>
        <p:spPr>
          <a:xfrm>
            <a:off x="4748213" y="6455926"/>
            <a:ext cx="3573304" cy="1127998"/>
          </a:xfrm>
          <a:prstGeom prst="rect">
            <a:avLst/>
          </a:prstGeom>
          <a:noFill/>
          <a:ln/>
        </p:spPr>
        <p:txBody>
          <a:bodyPr wrap="square" lIns="0" tIns="0" rIns="0" bIns="0" rtlCol="0" anchor="t"/>
          <a:lstStyle/>
          <a:p>
            <a:pPr marL="0" indent="0" algn="l">
              <a:lnSpc>
                <a:spcPts val="2950"/>
              </a:lnSpc>
              <a:buNone/>
            </a:pPr>
            <a:r>
              <a:rPr lang="en-US" sz="1850" kern="0" spc="-37" dirty="0">
                <a:solidFill>
                  <a:srgbClr val="272525"/>
                </a:solidFill>
                <a:latin typeface="Source Sans Pro" pitchFamily="34" charset="0"/>
                <a:ea typeface="Source Sans Pro" pitchFamily="34" charset="-122"/>
                <a:cs typeface="Source Sans Pro" pitchFamily="34" charset="-120"/>
              </a:rPr>
              <a:t>Forecasting extreme weather events for timely evacuation and mitigation efforts.</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625685"/>
            <a:ext cx="5632490" cy="704017"/>
          </a:xfrm>
          <a:prstGeom prst="rect">
            <a:avLst/>
          </a:prstGeom>
          <a:noFill/>
          <a:ln/>
        </p:spPr>
        <p:txBody>
          <a:bodyPr wrap="none" lIns="0" tIns="0" rIns="0" bIns="0" rtlCol="0" anchor="t"/>
          <a:lstStyle/>
          <a:p>
            <a:pPr marL="0" indent="0">
              <a:lnSpc>
                <a:spcPts val="5500"/>
              </a:lnSpc>
              <a:buNone/>
            </a:pPr>
            <a:r>
              <a:rPr lang="en-US" sz="4400" kern="0" spc="-89" dirty="0">
                <a:solidFill>
                  <a:srgbClr val="000000"/>
                </a:solidFill>
                <a:latin typeface="Source Serif Pro" pitchFamily="34" charset="0"/>
                <a:ea typeface="Source Serif Pro" pitchFamily="34" charset="-122"/>
                <a:cs typeface="Source Serif Pro" pitchFamily="34" charset="-120"/>
              </a:rPr>
              <a:t>Conclusion</a:t>
            </a:r>
            <a:endParaRPr lang="en-US" sz="4400" dirty="0"/>
          </a:p>
        </p:txBody>
      </p:sp>
      <p:sp>
        <p:nvSpPr>
          <p:cNvPr id="4" name="Text 1"/>
          <p:cNvSpPr/>
          <p:nvPr/>
        </p:nvSpPr>
        <p:spPr>
          <a:xfrm>
            <a:off x="6324124" y="3688675"/>
            <a:ext cx="7468553" cy="1915120"/>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Time series prediction plays a vital role in weather forecasting, enabling us to anticipate future conditions and make informed decisions. Continued advancements in modeling techniques, data availability, and computational power will lead to even more accurate and reliable weather predictions in the future.</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TotalTime>
  <Words>453</Words>
  <Application>Microsoft Office PowerPoint</Application>
  <PresentationFormat>Custom</PresentationFormat>
  <Paragraphs>76</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Source Sans Pro</vt:lpstr>
      <vt:lpstr>Source Serif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917013830570</cp:lastModifiedBy>
  <cp:revision>2</cp:revision>
  <dcterms:created xsi:type="dcterms:W3CDTF">2024-09-24T09:00:22Z</dcterms:created>
  <dcterms:modified xsi:type="dcterms:W3CDTF">2024-09-24T09:15:02Z</dcterms:modified>
</cp:coreProperties>
</file>